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8" r:id="rId2"/>
    <p:sldId id="260" r:id="rId3"/>
    <p:sldId id="259" r:id="rId4"/>
  </p:sldIdLst>
  <p:sldSz cx="7556500" cy="1069975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CCFF"/>
    <a:srgbClr val="CCCCFF"/>
    <a:srgbClr val="9933FF"/>
    <a:srgbClr val="CC66FF"/>
    <a:srgbClr val="FF70B7"/>
    <a:srgbClr val="FFFF66"/>
    <a:srgbClr val="66CCFF"/>
    <a:srgbClr val="FFFFCC"/>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4660"/>
  </p:normalViewPr>
  <p:slideViewPr>
    <p:cSldViewPr>
      <p:cViewPr varScale="1">
        <p:scale>
          <a:sx n="66" d="100"/>
          <a:sy n="66" d="100"/>
        </p:scale>
        <p:origin x="1800"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621" cy="494813"/>
          </a:xfrm>
          <a:prstGeom prst="rect">
            <a:avLst/>
          </a:prstGeom>
        </p:spPr>
        <p:txBody>
          <a:bodyPr vert="horz" lIns="90632" tIns="45314" rIns="90632"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2" tIns="45314" rIns="90632" bIns="45314" rtlCol="0"/>
          <a:lstStyle>
            <a:lvl1pPr algn="r">
              <a:defRPr sz="1200"/>
            </a:lvl1pPr>
          </a:lstStyle>
          <a:p>
            <a:fld id="{252856AA-0D4D-4DB6-A6A8-FAB3BE2BBDC7}" type="datetimeFigureOut">
              <a:rPr kumimoji="1" lang="ja-JP" altLang="en-US" smtClean="0"/>
              <a:t>2023/6/8</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30575"/>
          </a:xfrm>
          <a:prstGeom prst="rect">
            <a:avLst/>
          </a:prstGeom>
          <a:noFill/>
          <a:ln w="12700">
            <a:solidFill>
              <a:prstClr val="black"/>
            </a:solidFill>
          </a:ln>
        </p:spPr>
        <p:txBody>
          <a:bodyPr vert="horz" lIns="90632" tIns="45314" rIns="90632" bIns="45314"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2" tIns="45314" rIns="90632" bIns="453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503"/>
            <a:ext cx="2918621" cy="494813"/>
          </a:xfrm>
          <a:prstGeom prst="rect">
            <a:avLst/>
          </a:prstGeom>
        </p:spPr>
        <p:txBody>
          <a:bodyPr vert="horz" lIns="90632" tIns="45314" rIns="90632"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3"/>
            <a:ext cx="2918621" cy="494813"/>
          </a:xfrm>
          <a:prstGeom prst="rect">
            <a:avLst/>
          </a:prstGeom>
        </p:spPr>
        <p:txBody>
          <a:bodyPr vert="horz" lIns="90632" tIns="45314" rIns="90632" bIns="45314" rtlCol="0" anchor="b"/>
          <a:lstStyle>
            <a:lvl1pPr algn="r">
              <a:defRPr sz="1200"/>
            </a:lvl1pPr>
          </a:lstStyle>
          <a:p>
            <a:fld id="{EE8D0C29-57C7-46F1-AE68-91C818553E1C}" type="slidenum">
              <a:rPr kumimoji="1" lang="ja-JP" altLang="en-US" smtClean="0"/>
              <a:t>‹#›</a:t>
            </a:fld>
            <a:endParaRPr kumimoji="1" lang="ja-JP" altLang="en-US"/>
          </a:p>
        </p:txBody>
      </p:sp>
    </p:spTree>
    <p:extLst>
      <p:ext uri="{BB962C8B-B14F-4D97-AF65-F5344CB8AC3E}">
        <p14:creationId xmlns:p14="http://schemas.microsoft.com/office/powerpoint/2010/main" val="20137962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6922"/>
            <a:ext cx="6428422"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91860"/>
            <a:ext cx="529399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00" b="1" i="0">
                <a:solidFill>
                  <a:schemeClr val="bg1"/>
                </a:solidFill>
                <a:latin typeface="Microsoft JhengHei"/>
                <a:cs typeface="Microsoft JhengHe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00" b="1" i="0">
                <a:solidFill>
                  <a:schemeClr val="bg1"/>
                </a:solidFill>
                <a:latin typeface="Microsoft JhengHei"/>
                <a:cs typeface="Microsoft JhengHei"/>
              </a:defRPr>
            </a:lvl1pPr>
          </a:lstStyle>
          <a:p>
            <a:endParaRPr/>
          </a:p>
        </p:txBody>
      </p:sp>
      <p:sp>
        <p:nvSpPr>
          <p:cNvPr id="3" name="Holder 3"/>
          <p:cNvSpPr>
            <a:spLocks noGrp="1"/>
          </p:cNvSpPr>
          <p:nvPr>
            <p:ph sz="half" idx="2"/>
          </p:nvPr>
        </p:nvSpPr>
        <p:spPr>
          <a:xfrm>
            <a:off x="378142" y="2460942"/>
            <a:ext cx="3289839"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60942"/>
            <a:ext cx="3289839"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00" b="1" i="0">
                <a:solidFill>
                  <a:schemeClr val="bg1"/>
                </a:solidFill>
                <a:latin typeface="Microsoft JhengHei"/>
                <a:cs typeface="Microsoft JhengHe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85468" y="415543"/>
            <a:ext cx="5144135" cy="665480"/>
          </a:xfrm>
          <a:prstGeom prst="rect">
            <a:avLst/>
          </a:prstGeom>
        </p:spPr>
        <p:txBody>
          <a:bodyPr wrap="square" lIns="0" tIns="0" rIns="0" bIns="0">
            <a:spAutoFit/>
          </a:bodyPr>
          <a:lstStyle>
            <a:lvl1pPr>
              <a:defRPr sz="4200" b="1" i="0">
                <a:solidFill>
                  <a:schemeClr val="bg1"/>
                </a:solidFill>
                <a:latin typeface="Microsoft JhengHei"/>
                <a:cs typeface="Microsoft JhengHei"/>
              </a:defRPr>
            </a:lvl1pPr>
          </a:lstStyle>
          <a:p>
            <a:endParaRPr/>
          </a:p>
        </p:txBody>
      </p:sp>
      <p:sp>
        <p:nvSpPr>
          <p:cNvPr id="3" name="Holder 3"/>
          <p:cNvSpPr>
            <a:spLocks noGrp="1"/>
          </p:cNvSpPr>
          <p:nvPr>
            <p:ph type="body" idx="1"/>
          </p:nvPr>
        </p:nvSpPr>
        <p:spPr>
          <a:xfrm>
            <a:off x="378142" y="2460942"/>
            <a:ext cx="680656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50768"/>
            <a:ext cx="242011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50768"/>
            <a:ext cx="1739455"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6/8/2023</a:t>
            </a:fld>
            <a:endParaRPr lang="en-US"/>
          </a:p>
        </p:txBody>
      </p:sp>
      <p:sp>
        <p:nvSpPr>
          <p:cNvPr id="6" name="Holder 6"/>
          <p:cNvSpPr>
            <a:spLocks noGrp="1"/>
          </p:cNvSpPr>
          <p:nvPr>
            <p:ph type="sldNum" sz="quarter" idx="7"/>
          </p:nvPr>
        </p:nvSpPr>
        <p:spPr>
          <a:xfrm>
            <a:off x="5445252" y="9950768"/>
            <a:ext cx="1739455"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tel:0442465002" TargetMode="External"/><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kubotanouken-juken.com/contact" TargetMode="External"/><Relationship Id="rId4" Type="http://schemas.openxmlformats.org/officeDocument/2006/relationships/hyperlink" Target="https://kubotanouken-juken.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 name="正方形/長方形 69"/>
          <p:cNvSpPr/>
          <p:nvPr/>
        </p:nvSpPr>
        <p:spPr>
          <a:xfrm>
            <a:off x="65741" y="522623"/>
            <a:ext cx="7556500" cy="646331"/>
          </a:xfrm>
          <a:prstGeom prst="rect">
            <a:avLst/>
          </a:prstGeom>
        </p:spPr>
        <p:txBody>
          <a:bodyPr wrap="square">
            <a:spAutoFit/>
          </a:bodyPr>
          <a:lstStyle/>
          <a:p>
            <a:pPr algn="ctr"/>
            <a:r>
              <a:rPr lang="ja-JP" altLang="en-US" sz="3600" b="1" spc="600" dirty="0">
                <a:ln w="15875">
                  <a:noFill/>
                </a:ln>
                <a:solidFill>
                  <a:srgbClr val="002060"/>
                </a:solidFill>
                <a:latin typeface="BIZ UDPゴシック" panose="020B0400000000000000" pitchFamily="50" charset="-128"/>
                <a:ea typeface="BIZ UDPゴシック" panose="020B0400000000000000" pitchFamily="50" charset="-128"/>
              </a:rPr>
              <a:t>夏期</a:t>
            </a:r>
            <a:r>
              <a:rPr lang="ja-JP" altLang="en-US" sz="3600" b="1" spc="600" dirty="0" smtClean="0">
                <a:ln w="15875">
                  <a:noFill/>
                </a:ln>
                <a:solidFill>
                  <a:srgbClr val="002060"/>
                </a:solidFill>
                <a:latin typeface="BIZ UDPゴシック" panose="020B0400000000000000" pitchFamily="50" charset="-128"/>
                <a:ea typeface="BIZ UDPゴシック" panose="020B0400000000000000" pitchFamily="50" charset="-128"/>
              </a:rPr>
              <a:t>講習のご案内</a:t>
            </a:r>
            <a:endParaRPr lang="en-US" altLang="ja-JP" sz="3600" b="1" spc="600" dirty="0" smtClean="0">
              <a:ln w="15875">
                <a:noFill/>
              </a:ln>
              <a:solidFill>
                <a:srgbClr val="002060"/>
              </a:solidFill>
              <a:latin typeface="BIZ UDPゴシック" panose="020B0400000000000000" pitchFamily="50" charset="-128"/>
              <a:ea typeface="BIZ UDPゴシック" panose="020B0400000000000000" pitchFamily="50" charset="-128"/>
            </a:endParaRPr>
          </a:p>
        </p:txBody>
      </p:sp>
      <p:grpSp>
        <p:nvGrpSpPr>
          <p:cNvPr id="7" name="グループ化 6"/>
          <p:cNvGrpSpPr/>
          <p:nvPr/>
        </p:nvGrpSpPr>
        <p:grpSpPr>
          <a:xfrm>
            <a:off x="482260" y="1143099"/>
            <a:ext cx="6594771" cy="325434"/>
            <a:chOff x="425450" y="1351274"/>
            <a:chExt cx="6594771" cy="325434"/>
          </a:xfrm>
        </p:grpSpPr>
        <p:sp>
          <p:nvSpPr>
            <p:cNvPr id="36" name="正方形/長方形 35"/>
            <p:cNvSpPr/>
            <p:nvPr/>
          </p:nvSpPr>
          <p:spPr>
            <a:xfrm>
              <a:off x="425450" y="1351274"/>
              <a:ext cx="6594771" cy="297517"/>
            </a:xfrm>
            <a:prstGeom prst="rect">
              <a:avLst/>
            </a:prstGeom>
            <a:noFill/>
          </p:spPr>
          <p:txBody>
            <a:bodyPr wrap="square">
              <a:spAutoFit/>
            </a:bodyPr>
            <a:lstStyle/>
            <a:p>
              <a:pPr>
                <a:lnSpc>
                  <a:spcPts val="1600"/>
                </a:lnSpc>
              </a:pPr>
              <a:r>
                <a:rPr lang="ja-JP" altLang="en-US" sz="1600" b="1" spc="120" dirty="0" smtClean="0">
                  <a:ln w="15875">
                    <a:noFill/>
                  </a:ln>
                  <a:solidFill>
                    <a:srgbClr val="9933FF"/>
                  </a:solidFill>
                  <a:latin typeface="BIZ UDPゴシック" panose="020B0400000000000000" pitchFamily="50" charset="-128"/>
                  <a:ea typeface="BIZ UDPゴシック" panose="020B0400000000000000" pitchFamily="50" charset="-128"/>
                </a:rPr>
                <a:t>年長クラス </a:t>
              </a:r>
              <a:r>
                <a:rPr lang="ja-JP" altLang="en-US" sz="1200" b="1" spc="120" dirty="0" smtClean="0">
                  <a:ln w="15875">
                    <a:noFill/>
                  </a:ln>
                  <a:solidFill>
                    <a:srgbClr val="9933FF"/>
                  </a:solidFill>
                  <a:latin typeface="BIZ UDP明朝 Medium" panose="02020500000000000000" pitchFamily="18" charset="-128"/>
                  <a:ea typeface="BIZ UDP明朝 Medium" panose="02020500000000000000" pitchFamily="18" charset="-128"/>
                </a:rPr>
                <a:t>（</a:t>
              </a:r>
              <a:r>
                <a:rPr lang="en-US" altLang="ja-JP" sz="1200" spc="120" dirty="0" smtClean="0">
                  <a:ln w="15875">
                    <a:noFill/>
                  </a:ln>
                  <a:solidFill>
                    <a:srgbClr val="9933FF"/>
                  </a:solidFill>
                  <a:latin typeface="BIZ UDP明朝 Medium" panose="02020500000000000000" pitchFamily="18" charset="-128"/>
                  <a:ea typeface="BIZ UDP明朝 Medium" panose="02020500000000000000" pitchFamily="18" charset="-128"/>
                </a:rPr>
                <a:t>2023</a:t>
              </a:r>
              <a:r>
                <a:rPr lang="ja-JP" altLang="en-US" sz="1200" spc="120" dirty="0" smtClean="0">
                  <a:ln w="15875">
                    <a:noFill/>
                  </a:ln>
                  <a:solidFill>
                    <a:srgbClr val="9933FF"/>
                  </a:solidFill>
                  <a:latin typeface="BIZ UDP明朝 Medium" panose="02020500000000000000" pitchFamily="18" charset="-128"/>
                  <a:ea typeface="BIZ UDP明朝 Medium" panose="02020500000000000000" pitchFamily="18" charset="-128"/>
                </a:rPr>
                <a:t>年度年長のお子様対象）</a:t>
              </a:r>
              <a:endParaRPr lang="en-US" altLang="ja-JP" sz="1200" spc="120" dirty="0" smtClean="0">
                <a:ln w="15875">
                  <a:noFill/>
                </a:ln>
                <a:solidFill>
                  <a:srgbClr val="9933FF"/>
                </a:solidFill>
                <a:latin typeface="BIZ UDP明朝 Medium" panose="02020500000000000000" pitchFamily="18" charset="-128"/>
                <a:ea typeface="BIZ UDP明朝 Medium" panose="02020500000000000000" pitchFamily="18" charset="-128"/>
              </a:endParaRPr>
            </a:p>
          </p:txBody>
        </p:sp>
        <p:cxnSp>
          <p:nvCxnSpPr>
            <p:cNvPr id="6" name="直線コネクタ 5"/>
            <p:cNvCxnSpPr/>
            <p:nvPr/>
          </p:nvCxnSpPr>
          <p:spPr>
            <a:xfrm>
              <a:off x="446835" y="1676708"/>
              <a:ext cx="6531815" cy="0"/>
            </a:xfrm>
            <a:prstGeom prst="line">
              <a:avLst/>
            </a:prstGeom>
            <a:ln w="53975">
              <a:solidFill>
                <a:srgbClr val="9933FF"/>
              </a:solidFill>
            </a:ln>
          </p:spPr>
          <p:style>
            <a:lnRef idx="1">
              <a:schemeClr val="accent1"/>
            </a:lnRef>
            <a:fillRef idx="0">
              <a:schemeClr val="accent1"/>
            </a:fillRef>
            <a:effectRef idx="0">
              <a:schemeClr val="accent1"/>
            </a:effectRef>
            <a:fontRef idx="minor">
              <a:schemeClr val="tx1"/>
            </a:fontRef>
          </p:style>
        </p:cxnSp>
      </p:grpSp>
      <p:sp>
        <p:nvSpPr>
          <p:cNvPr id="43" name="角丸四角形 42"/>
          <p:cNvSpPr/>
          <p:nvPr/>
        </p:nvSpPr>
        <p:spPr>
          <a:xfrm>
            <a:off x="1090748" y="275553"/>
            <a:ext cx="5377797" cy="293657"/>
          </a:xfrm>
          <a:prstGeom prst="roundRect">
            <a:avLst>
              <a:gd name="adj" fmla="val 50000"/>
            </a:avLst>
          </a:prstGeom>
          <a:solidFill>
            <a:srgbClr val="FF70B7"/>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ts val="1800"/>
              </a:lnSpc>
            </a:pPr>
            <a:r>
              <a:rPr lang="ja-JP" altLang="en-US" sz="1400" b="1" spc="200" dirty="0">
                <a:solidFill>
                  <a:schemeClr val="bg1"/>
                </a:solidFill>
                <a:latin typeface="BIZ UDPゴシック" panose="020B0400000000000000" pitchFamily="50" charset="-128"/>
                <a:ea typeface="BIZ UDPゴシック" panose="020B0400000000000000" pitchFamily="50" charset="-128"/>
              </a:rPr>
              <a:t>くぼたの</a:t>
            </a:r>
            <a:r>
              <a:rPr lang="ja-JP" altLang="en-US" sz="1400" b="1" spc="200" dirty="0" smtClean="0">
                <a:solidFill>
                  <a:schemeClr val="bg1"/>
                </a:solidFill>
                <a:latin typeface="BIZ UDPゴシック" panose="020B0400000000000000" pitchFamily="50" charset="-128"/>
                <a:ea typeface="BIZ UDPゴシック" panose="020B0400000000000000" pitchFamily="50" charset="-128"/>
              </a:rPr>
              <a:t>うけん小学校受験コース</a:t>
            </a:r>
            <a:endParaRPr kumimoji="1" lang="en-US" altLang="ja-JP" sz="1400" b="1" spc="200" dirty="0" smtClean="0">
              <a:solidFill>
                <a:schemeClr val="bg1"/>
              </a:solidFill>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564142" y="1547135"/>
            <a:ext cx="1745441" cy="326115"/>
          </a:xfrm>
          <a:prstGeom prst="rect">
            <a:avLst/>
          </a:prstGeom>
        </p:spPr>
        <p:txBody>
          <a:bodyPr wrap="square">
            <a:spAutoFit/>
          </a:bodyPr>
          <a:lstStyle/>
          <a:p>
            <a:pPr>
              <a:lnSpc>
                <a:spcPts val="2200"/>
              </a:lnSpc>
            </a:pPr>
            <a:r>
              <a:rPr lang="ja-JP" altLang="en-US" sz="1200" b="1" spc="120" dirty="0" smtClean="0">
                <a:ln w="15875">
                  <a:noFill/>
                </a:ln>
                <a:solidFill>
                  <a:srgbClr val="002060"/>
                </a:solidFill>
                <a:latin typeface="BIZ UDPゴシック" panose="020B0400000000000000" pitchFamily="50" charset="-128"/>
                <a:ea typeface="BIZ UDPゴシック" panose="020B0400000000000000" pitchFamily="50" charset="-128"/>
              </a:rPr>
              <a:t>□年長必修コース</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5894321"/>
              </p:ext>
            </p:extLst>
          </p:nvPr>
        </p:nvGraphicFramePr>
        <p:xfrm>
          <a:off x="577850" y="2178892"/>
          <a:ext cx="6228000" cy="1970560"/>
        </p:xfrm>
        <a:graphic>
          <a:graphicData uri="http://schemas.openxmlformats.org/drawingml/2006/table">
            <a:tbl>
              <a:tblPr firstRow="1" bandRow="1">
                <a:tableStyleId>{2D5ABB26-0587-4C30-8999-92F81FD0307C}</a:tableStyleId>
              </a:tblPr>
              <a:tblGrid>
                <a:gridCol w="2340000">
                  <a:extLst>
                    <a:ext uri="{9D8B030D-6E8A-4147-A177-3AD203B41FA5}">
                      <a16:colId xmlns:a16="http://schemas.microsoft.com/office/drawing/2014/main" val="3368792584"/>
                    </a:ext>
                  </a:extLst>
                </a:gridCol>
                <a:gridCol w="2160000">
                  <a:extLst>
                    <a:ext uri="{9D8B030D-6E8A-4147-A177-3AD203B41FA5}">
                      <a16:colId xmlns:a16="http://schemas.microsoft.com/office/drawing/2014/main" val="1969114919"/>
                    </a:ext>
                  </a:extLst>
                </a:gridCol>
                <a:gridCol w="864000">
                  <a:extLst>
                    <a:ext uri="{9D8B030D-6E8A-4147-A177-3AD203B41FA5}">
                      <a16:colId xmlns:a16="http://schemas.microsoft.com/office/drawing/2014/main" val="3453237595"/>
                    </a:ext>
                  </a:extLst>
                </a:gridCol>
                <a:gridCol w="864000">
                  <a:extLst>
                    <a:ext uri="{9D8B030D-6E8A-4147-A177-3AD203B41FA5}">
                      <a16:colId xmlns:a16="http://schemas.microsoft.com/office/drawing/2014/main" val="3858673507"/>
                    </a:ext>
                  </a:extLst>
                </a:gridCol>
              </a:tblGrid>
              <a:tr h="288000">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日　程</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校内生料金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一般生料金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370840">
                <a:tc>
                  <a:txBody>
                    <a:bodyPr/>
                    <a:lstStyle/>
                    <a:p>
                      <a:r>
                        <a:rPr kumimoji="1" lang="ja-JP" altLang="en-US" sz="1050" dirty="0" smtClean="0">
                          <a:latin typeface="BIZ UDPゴシック" panose="020B0400000000000000" pitchFamily="50" charset="-128"/>
                          <a:ea typeface="BIZ UDPゴシック" panose="020B0400000000000000" pitchFamily="50" charset="-128"/>
                        </a:rPr>
                        <a:t>年長ペーパーベイシック＋絵画・制作</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50" dirty="0" smtClean="0">
                          <a:latin typeface="BIZ UDPゴシック" panose="020B0400000000000000" pitchFamily="50" charset="-128"/>
                          <a:ea typeface="BIZ UDPゴシック" panose="020B0400000000000000" pitchFamily="50" charset="-128"/>
                        </a:rPr>
                        <a:t>7/27</a:t>
                      </a:r>
                      <a:r>
                        <a:rPr kumimoji="1" lang="ja-JP" altLang="en-US" sz="900" dirty="0" smtClean="0">
                          <a:latin typeface="BIZ UDPゴシック" panose="020B0400000000000000" pitchFamily="50" charset="-128"/>
                          <a:ea typeface="BIZ UDPゴシック" panose="020B0400000000000000" pitchFamily="50" charset="-128"/>
                        </a:rPr>
                        <a:t>（木）</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28</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（金）</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29</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（土）</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13</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00</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15</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30</a:t>
                      </a:r>
                      <a:endParaRPr kumimoji="1" lang="ja-JP" altLang="en-US" sz="100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59,840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66,440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823568758"/>
                  </a:ext>
                </a:extLst>
              </a:tr>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dirty="0" smtClean="0">
                          <a:latin typeface="BIZ UDPゴシック" panose="020B0400000000000000" pitchFamily="50" charset="-128"/>
                          <a:ea typeface="BIZ UDPゴシック" panose="020B0400000000000000" pitchFamily="50" charset="-128"/>
                        </a:rPr>
                        <a:t>年長ハイパー＋言語・面接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50" dirty="0" smtClean="0">
                          <a:latin typeface="BIZ UDPゴシック" panose="020B0400000000000000" pitchFamily="50" charset="-128"/>
                          <a:ea typeface="BIZ UDPゴシック" panose="020B0400000000000000" pitchFamily="50" charset="-128"/>
                        </a:rPr>
                        <a:t>7/31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（月）</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8/1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（火）</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2</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（水）</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13</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00</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15</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30</a:t>
                      </a:r>
                      <a:endParaRPr kumimoji="1" lang="ja-JP" altLang="en-US" sz="100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59,840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66,440</a:t>
                      </a:r>
                      <a:r>
                        <a:rPr kumimoji="1" lang="ja-JP" altLang="en-US" sz="950" dirty="0" smtClean="0">
                          <a:latin typeface="BIZ UDPゴシック" panose="020B0400000000000000" pitchFamily="50" charset="-128"/>
                          <a:ea typeface="BIZ UDPゴシック" panose="020B0400000000000000" pitchFamily="50" charset="-128"/>
                        </a:rPr>
                        <a:t>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48023807"/>
                  </a:ext>
                </a:extLst>
              </a:tr>
              <a:tr h="370840">
                <a:tc>
                  <a:txBody>
                    <a:bodyPr/>
                    <a:lstStyle/>
                    <a:p>
                      <a:r>
                        <a:rPr kumimoji="1" lang="ja-JP" altLang="en-US" sz="1050" dirty="0" smtClean="0">
                          <a:latin typeface="BIZ UDPゴシック" panose="020B0400000000000000" pitchFamily="50" charset="-128"/>
                          <a:ea typeface="BIZ UDPゴシック" panose="020B0400000000000000" pitchFamily="50" charset="-128"/>
                        </a:rPr>
                        <a:t>年長行動観察＋スピード巧緻</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50" dirty="0" smtClean="0">
                          <a:latin typeface="BIZ UDPゴシック" panose="020B0400000000000000" pitchFamily="50" charset="-128"/>
                          <a:ea typeface="BIZ UDPゴシック" panose="020B0400000000000000" pitchFamily="50" charset="-128"/>
                        </a:rPr>
                        <a:t>8/4</a:t>
                      </a:r>
                      <a:r>
                        <a:rPr kumimoji="1" lang="ja-JP" altLang="en-US" sz="900" dirty="0" smtClean="0">
                          <a:latin typeface="BIZ UDPゴシック" panose="020B0400000000000000" pitchFamily="50" charset="-128"/>
                          <a:ea typeface="BIZ UDPゴシック" panose="020B0400000000000000" pitchFamily="50" charset="-128"/>
                        </a:rPr>
                        <a:t>（金）</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5</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（土）</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6</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（日）</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時間はお問合せください</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59,840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66,440</a:t>
                      </a:r>
                      <a:r>
                        <a:rPr kumimoji="1" lang="ja-JP" altLang="en-US" sz="950" dirty="0" smtClean="0">
                          <a:latin typeface="BIZ UDPゴシック" panose="020B0400000000000000" pitchFamily="50" charset="-128"/>
                          <a:ea typeface="BIZ UDPゴシック" panose="020B0400000000000000" pitchFamily="50" charset="-128"/>
                        </a:rPr>
                        <a:t>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37040875"/>
                  </a:ext>
                </a:extLst>
              </a:tr>
              <a:tr h="370840">
                <a:tc>
                  <a:txBody>
                    <a:bodyPr/>
                    <a:lstStyle/>
                    <a:p>
                      <a:r>
                        <a:rPr kumimoji="1" lang="zh-TW" altLang="en-US" sz="1050" dirty="0" smtClean="0">
                          <a:latin typeface="BIZ UDPゴシック" panose="020B0400000000000000" pitchFamily="50" charset="-128"/>
                          <a:ea typeface="BIZ UDPゴシック" panose="020B0400000000000000" pitchFamily="50" charset="-128"/>
                        </a:rPr>
                        <a:t>年長個別＋受験体操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50" dirty="0" smtClean="0">
                          <a:latin typeface="BIZ UDPゴシック" panose="020B0400000000000000" pitchFamily="50" charset="-128"/>
                          <a:ea typeface="BIZ UDPゴシック" panose="020B0400000000000000" pitchFamily="50" charset="-128"/>
                        </a:rPr>
                        <a:t>8/8</a:t>
                      </a:r>
                      <a:r>
                        <a:rPr kumimoji="1" lang="ja-JP" altLang="en-US" sz="900" dirty="0" smtClean="0">
                          <a:latin typeface="BIZ UDPゴシック" panose="020B0400000000000000" pitchFamily="50" charset="-128"/>
                          <a:ea typeface="BIZ UDPゴシック" panose="020B0400000000000000" pitchFamily="50" charset="-128"/>
                        </a:rPr>
                        <a:t>（火）</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9</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（水）</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10</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cs typeface="+mn-cs"/>
                        </a:rPr>
                        <a:t>（木）</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1050" dirty="0" smtClean="0">
                          <a:latin typeface="BIZ UDPゴシック" panose="020B0400000000000000" pitchFamily="50" charset="-128"/>
                          <a:ea typeface="BIZ UDPゴシック" panose="020B0400000000000000" pitchFamily="50" charset="-128"/>
                        </a:rPr>
                        <a:t>13</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00</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15</a:t>
                      </a:r>
                      <a:r>
                        <a:rPr kumimoji="1" lang="ja-JP" altLang="en-US" sz="1050" dirty="0" smtClean="0">
                          <a:latin typeface="BIZ UDPゴシック" panose="020B0400000000000000" pitchFamily="50" charset="-128"/>
                          <a:ea typeface="BIZ UDPゴシック" panose="020B0400000000000000" pitchFamily="50" charset="-128"/>
                        </a:rPr>
                        <a:t>：</a:t>
                      </a:r>
                      <a:r>
                        <a:rPr kumimoji="1" lang="en-US" altLang="ja-JP" sz="1050" dirty="0" smtClean="0">
                          <a:latin typeface="BIZ UDPゴシック" panose="020B0400000000000000" pitchFamily="50" charset="-128"/>
                          <a:ea typeface="BIZ UDPゴシック" panose="020B0400000000000000" pitchFamily="50" charset="-128"/>
                        </a:rPr>
                        <a:t>30</a:t>
                      </a:r>
                      <a:endParaRPr kumimoji="1" lang="ja-JP" altLang="en-US" sz="105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59,840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66,440</a:t>
                      </a:r>
                      <a:r>
                        <a:rPr kumimoji="1" lang="ja-JP" altLang="en-US" sz="950" dirty="0" smtClean="0">
                          <a:latin typeface="BIZ UDPゴシック" panose="020B0400000000000000" pitchFamily="50" charset="-128"/>
                          <a:ea typeface="BIZ UDPゴシック" panose="020B0400000000000000" pitchFamily="50" charset="-128"/>
                        </a:rPr>
                        <a:t>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92447707"/>
                  </a:ext>
                </a:extLst>
              </a:tr>
            </a:tbl>
          </a:graphicData>
        </a:graphic>
      </p:graphicFrame>
      <p:sp>
        <p:nvSpPr>
          <p:cNvPr id="22" name="正方形/長方形 21"/>
          <p:cNvSpPr/>
          <p:nvPr/>
        </p:nvSpPr>
        <p:spPr>
          <a:xfrm>
            <a:off x="573606" y="4283075"/>
            <a:ext cx="1745441" cy="374461"/>
          </a:xfrm>
          <a:prstGeom prst="rect">
            <a:avLst/>
          </a:prstGeom>
        </p:spPr>
        <p:txBody>
          <a:bodyPr wrap="square">
            <a:spAutoFit/>
          </a:bodyPr>
          <a:lstStyle/>
          <a:p>
            <a:pPr>
              <a:lnSpc>
                <a:spcPts val="2200"/>
              </a:lnSpc>
            </a:pPr>
            <a:r>
              <a:rPr lang="ja-JP" altLang="en-US" sz="1200" b="1" spc="120" dirty="0" smtClean="0">
                <a:ln w="15875">
                  <a:noFill/>
                </a:ln>
                <a:solidFill>
                  <a:srgbClr val="002060"/>
                </a:solidFill>
                <a:latin typeface="BIZ UDPゴシック" panose="020B0400000000000000" pitchFamily="50" charset="-128"/>
                <a:ea typeface="BIZ UDPゴシック" panose="020B0400000000000000" pitchFamily="50" charset="-128"/>
              </a:rPr>
              <a:t>□年長選択コース</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sp>
        <p:nvSpPr>
          <p:cNvPr id="20" name="正方形/長方形 19"/>
          <p:cNvSpPr/>
          <p:nvPr/>
        </p:nvSpPr>
        <p:spPr>
          <a:xfrm>
            <a:off x="562596" y="1804431"/>
            <a:ext cx="6258508" cy="374461"/>
          </a:xfrm>
          <a:prstGeom prst="rect">
            <a:avLst/>
          </a:prstGeom>
        </p:spPr>
        <p:txBody>
          <a:bodyPr wrap="square">
            <a:spAutoFit/>
          </a:bodyPr>
          <a:lstStyle/>
          <a:p>
            <a:pPr>
              <a:lnSpc>
                <a:spcPts val="2200"/>
              </a:lnSpc>
            </a:pPr>
            <a:r>
              <a:rPr lang="ja-JP" altLang="en-US" sz="1050" dirty="0" smtClean="0">
                <a:ln w="15875">
                  <a:noFill/>
                </a:ln>
                <a:solidFill>
                  <a:srgbClr val="002060"/>
                </a:solidFill>
                <a:latin typeface="BIZ UDP明朝 Medium" panose="02020500000000000000" pitchFamily="18" charset="-128"/>
                <a:ea typeface="BIZ UDP明朝 Medium" panose="02020500000000000000" pitchFamily="18" charset="-128"/>
              </a:rPr>
              <a:t>小学校受験に必要な分野をバランスよく行います。在籍生は必修のコースです。</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332259281"/>
              </p:ext>
            </p:extLst>
          </p:nvPr>
        </p:nvGraphicFramePr>
        <p:xfrm>
          <a:off x="583714" y="4949005"/>
          <a:ext cx="6268375" cy="1602551"/>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3368792584"/>
                    </a:ext>
                  </a:extLst>
                </a:gridCol>
                <a:gridCol w="1584000">
                  <a:extLst>
                    <a:ext uri="{9D8B030D-6E8A-4147-A177-3AD203B41FA5}">
                      <a16:colId xmlns:a16="http://schemas.microsoft.com/office/drawing/2014/main" val="1969114919"/>
                    </a:ext>
                  </a:extLst>
                </a:gridCol>
                <a:gridCol w="1728000">
                  <a:extLst>
                    <a:ext uri="{9D8B030D-6E8A-4147-A177-3AD203B41FA5}">
                      <a16:colId xmlns:a16="http://schemas.microsoft.com/office/drawing/2014/main" val="3237774917"/>
                    </a:ext>
                  </a:extLst>
                </a:gridCol>
                <a:gridCol w="731077">
                  <a:extLst>
                    <a:ext uri="{9D8B030D-6E8A-4147-A177-3AD203B41FA5}">
                      <a16:colId xmlns:a16="http://schemas.microsoft.com/office/drawing/2014/main" val="3453237595"/>
                    </a:ext>
                  </a:extLst>
                </a:gridCol>
                <a:gridCol w="785298">
                  <a:extLst>
                    <a:ext uri="{9D8B030D-6E8A-4147-A177-3AD203B41FA5}">
                      <a16:colId xmlns:a16="http://schemas.microsoft.com/office/drawing/2014/main" val="3858673507"/>
                    </a:ext>
                  </a:extLst>
                </a:gridCol>
              </a:tblGrid>
              <a:tr h="288000">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日　程</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講座内容</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校内生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一般生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370840">
                <a:tc>
                  <a:txBody>
                    <a:bodyPr/>
                    <a:lstStyle/>
                    <a:p>
                      <a:r>
                        <a:rPr kumimoji="1" lang="ja-JP" altLang="en-US" sz="1050" dirty="0" smtClean="0">
                          <a:latin typeface="BIZ UDPゴシック" panose="020B0400000000000000" pitchFamily="50" charset="-128"/>
                          <a:ea typeface="BIZ UDPゴシック" panose="020B0400000000000000" pitchFamily="50" charset="-128"/>
                        </a:rPr>
                        <a:t>年長ペーパー特訓</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8/8</a:t>
                      </a:r>
                      <a:r>
                        <a:rPr kumimoji="1" lang="ja-JP" altLang="en-US" sz="800" dirty="0" smtClean="0">
                          <a:latin typeface="BIZ UDPゴシック" panose="020B0400000000000000" pitchFamily="50" charset="-128"/>
                          <a:ea typeface="BIZ UDPゴシック" panose="020B0400000000000000" pitchFamily="50" charset="-128"/>
                        </a:rPr>
                        <a:t>（火）</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9</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（水）</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10</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（木）</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r>
                        <a:rPr kumimoji="1" lang="ja-JP" altLang="en-US" sz="900" dirty="0" smtClean="0">
                          <a:latin typeface="BIZ UDP明朝 Medium" panose="02020500000000000000" pitchFamily="18" charset="-128"/>
                          <a:ea typeface="BIZ UDP明朝 Medium" panose="02020500000000000000" pitchFamily="18" charset="-128"/>
                        </a:rPr>
                        <a:t>ペーパー力のレベルアップに特化した講座です。</a:t>
                      </a:r>
                      <a:endParaRPr kumimoji="1" lang="ja-JP" altLang="en-US" sz="900" dirty="0">
                        <a:latin typeface="BIZ UDP明朝 Medium" panose="02020500000000000000" pitchFamily="18" charset="-128"/>
                        <a:ea typeface="BIZ UDP明朝 Medium" panose="02020500000000000000" pitchFamily="18"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49,940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56,540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823568758"/>
                  </a:ext>
                </a:extLst>
              </a:tr>
              <a:tr h="370840">
                <a:tc>
                  <a:txBody>
                    <a:bodyPr/>
                    <a:lstStyle/>
                    <a:p>
                      <a:r>
                        <a:rPr kumimoji="1" lang="ja-JP" altLang="en-US" sz="1050" dirty="0" smtClean="0">
                          <a:latin typeface="BIZ UDPゴシック" panose="020B0400000000000000" pitchFamily="50" charset="-128"/>
                          <a:ea typeface="BIZ UDPゴシック" panose="020B0400000000000000" pitchFamily="50" charset="-128"/>
                        </a:rPr>
                        <a:t>年長難関絵画・制作</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7/28</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（金）</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11</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40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900" dirty="0" smtClean="0">
                          <a:latin typeface="BIZ UDP明朝 Medium" panose="02020500000000000000" pitchFamily="18" charset="-128"/>
                          <a:ea typeface="BIZ UDP明朝 Medium" panose="02020500000000000000" pitchFamily="18" charset="-128"/>
                        </a:rPr>
                        <a:t>難関校の絵画・制作に対応した講座です。</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48023807"/>
                  </a:ext>
                </a:extLst>
              </a:tr>
              <a:tr h="370840">
                <a:tc>
                  <a:txBody>
                    <a:bodyPr/>
                    <a:lstStyle/>
                    <a:p>
                      <a:r>
                        <a:rPr kumimoji="1" lang="ja-JP" altLang="en-US" sz="1050" dirty="0" smtClean="0">
                          <a:latin typeface="BIZ UDPゴシック" panose="020B0400000000000000" pitchFamily="50" charset="-128"/>
                          <a:ea typeface="BIZ UDPゴシック" panose="020B0400000000000000" pitchFamily="50" charset="-128"/>
                        </a:rPr>
                        <a:t>年長難関運動</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7/29</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（土）</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9</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40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r>
                        <a:rPr kumimoji="1" lang="ja-JP" altLang="en-US" sz="900" dirty="0" smtClean="0">
                          <a:latin typeface="BIZ UDP明朝 Medium" panose="02020500000000000000" pitchFamily="18" charset="-128"/>
                          <a:ea typeface="BIZ UDP明朝 Medium" panose="02020500000000000000" pitchFamily="18" charset="-128"/>
                        </a:rPr>
                        <a:t>難関校に対応した身体表現・リズム運動・サーキットを行います。</a:t>
                      </a:r>
                      <a:endParaRPr kumimoji="1" lang="ja-JP" altLang="en-US" sz="900" dirty="0">
                        <a:latin typeface="BIZ UDP明朝 Medium" panose="02020500000000000000" pitchFamily="18" charset="-128"/>
                        <a:ea typeface="BIZ UDP明朝 Medium" panose="02020500000000000000" pitchFamily="18"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37040875"/>
                  </a:ext>
                </a:extLst>
              </a:tr>
            </a:tbl>
          </a:graphicData>
        </a:graphic>
      </p:graphicFrame>
      <p:sp>
        <p:nvSpPr>
          <p:cNvPr id="23" name="正方形/長方形 22"/>
          <p:cNvSpPr/>
          <p:nvPr/>
        </p:nvSpPr>
        <p:spPr>
          <a:xfrm>
            <a:off x="593581" y="4538570"/>
            <a:ext cx="6258508" cy="323294"/>
          </a:xfrm>
          <a:prstGeom prst="rect">
            <a:avLst/>
          </a:prstGeom>
        </p:spPr>
        <p:txBody>
          <a:bodyPr wrap="square">
            <a:spAutoFit/>
          </a:bodyPr>
          <a:lstStyle/>
          <a:p>
            <a:pPr>
              <a:lnSpc>
                <a:spcPts val="2200"/>
              </a:lnSpc>
            </a:pPr>
            <a:r>
              <a:rPr lang="ja-JP" altLang="en-US" sz="1050" dirty="0">
                <a:ln w="15875">
                  <a:noFill/>
                </a:ln>
                <a:solidFill>
                  <a:srgbClr val="002060"/>
                </a:solidFill>
                <a:latin typeface="BIZ UDP明朝 Medium" panose="02020500000000000000" pitchFamily="18" charset="-128"/>
                <a:ea typeface="BIZ UDP明朝 Medium" panose="02020500000000000000" pitchFamily="18" charset="-128"/>
              </a:rPr>
              <a:t>分野別</a:t>
            </a:r>
            <a:r>
              <a:rPr lang="ja-JP" altLang="en-US" sz="1050" dirty="0" smtClean="0">
                <a:ln w="15875">
                  <a:noFill/>
                </a:ln>
                <a:solidFill>
                  <a:srgbClr val="002060"/>
                </a:solidFill>
                <a:latin typeface="BIZ UDP明朝 Medium" panose="02020500000000000000" pitchFamily="18" charset="-128"/>
                <a:ea typeface="BIZ UDP明朝 Medium" panose="02020500000000000000" pitchFamily="18" charset="-128"/>
              </a:rPr>
              <a:t>の講座です。お子様の苦手な分野や特に強化したい分野の講座を受講することをお勧めします。</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83956946"/>
              </p:ext>
            </p:extLst>
          </p:nvPr>
        </p:nvGraphicFramePr>
        <p:xfrm>
          <a:off x="1423505" y="6924664"/>
          <a:ext cx="5436039" cy="3573481"/>
        </p:xfrm>
        <a:graphic>
          <a:graphicData uri="http://schemas.openxmlformats.org/drawingml/2006/table">
            <a:tbl>
              <a:tblPr firstRow="1" bandRow="1">
                <a:tableStyleId>{2D5ABB26-0587-4C30-8999-92F81FD0307C}</a:tableStyleId>
              </a:tblPr>
              <a:tblGrid>
                <a:gridCol w="776577">
                  <a:extLst>
                    <a:ext uri="{9D8B030D-6E8A-4147-A177-3AD203B41FA5}">
                      <a16:colId xmlns:a16="http://schemas.microsoft.com/office/drawing/2014/main" val="311024089"/>
                    </a:ext>
                  </a:extLst>
                </a:gridCol>
                <a:gridCol w="776577">
                  <a:extLst>
                    <a:ext uri="{9D8B030D-6E8A-4147-A177-3AD203B41FA5}">
                      <a16:colId xmlns:a16="http://schemas.microsoft.com/office/drawing/2014/main" val="3410489669"/>
                    </a:ext>
                  </a:extLst>
                </a:gridCol>
                <a:gridCol w="776577">
                  <a:extLst>
                    <a:ext uri="{9D8B030D-6E8A-4147-A177-3AD203B41FA5}">
                      <a16:colId xmlns:a16="http://schemas.microsoft.com/office/drawing/2014/main" val="3942960207"/>
                    </a:ext>
                  </a:extLst>
                </a:gridCol>
                <a:gridCol w="776577">
                  <a:extLst>
                    <a:ext uri="{9D8B030D-6E8A-4147-A177-3AD203B41FA5}">
                      <a16:colId xmlns:a16="http://schemas.microsoft.com/office/drawing/2014/main" val="2818254098"/>
                    </a:ext>
                  </a:extLst>
                </a:gridCol>
                <a:gridCol w="776577">
                  <a:extLst>
                    <a:ext uri="{9D8B030D-6E8A-4147-A177-3AD203B41FA5}">
                      <a16:colId xmlns:a16="http://schemas.microsoft.com/office/drawing/2014/main" val="2646174229"/>
                    </a:ext>
                  </a:extLst>
                </a:gridCol>
                <a:gridCol w="776577">
                  <a:extLst>
                    <a:ext uri="{9D8B030D-6E8A-4147-A177-3AD203B41FA5}">
                      <a16:colId xmlns:a16="http://schemas.microsoft.com/office/drawing/2014/main" val="1759918045"/>
                    </a:ext>
                  </a:extLst>
                </a:gridCol>
                <a:gridCol w="776577">
                  <a:extLst>
                    <a:ext uri="{9D8B030D-6E8A-4147-A177-3AD203B41FA5}">
                      <a16:colId xmlns:a16="http://schemas.microsoft.com/office/drawing/2014/main" val="3777224826"/>
                    </a:ext>
                  </a:extLst>
                </a:gridCol>
              </a:tblGrid>
              <a:tr h="192959">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7/24</a:t>
                      </a:r>
                      <a:r>
                        <a:rPr kumimoji="1" lang="ja-JP" altLang="en-US" sz="600" dirty="0" smtClean="0">
                          <a:latin typeface="BIZ UDPゴシック" panose="020B0400000000000000" pitchFamily="50" charset="-128"/>
                          <a:ea typeface="BIZ UDPゴシック" panose="020B0400000000000000" pitchFamily="50" charset="-128"/>
                        </a:rPr>
                        <a:t>（月）</a:t>
                      </a:r>
                      <a:endParaRPr kumimoji="1" lang="en-US" altLang="ja-JP" sz="800" dirty="0" smtClean="0">
                        <a:latin typeface="BIZ UDPゴシック" panose="020B0400000000000000" pitchFamily="50" charset="-128"/>
                        <a:ea typeface="BIZ UDPゴシック" panose="020B0400000000000000" pitchFamily="50" charset="-128"/>
                      </a:endParaRPr>
                    </a:p>
                  </a:txBody>
                  <a:tcPr marL="45720" marR="45720" anchor="ctr">
                    <a:lnL w="19050"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25</a:t>
                      </a:r>
                      <a:r>
                        <a:rPr kumimoji="1" lang="ja-JP" altLang="en-US" sz="600" dirty="0" smtClean="0">
                          <a:latin typeface="BIZ UDPゴシック" panose="020B0400000000000000" pitchFamily="50" charset="-128"/>
                          <a:ea typeface="BIZ UDPゴシック" panose="020B0400000000000000" pitchFamily="50" charset="-128"/>
                        </a:rPr>
                        <a:t>（火）</a:t>
                      </a:r>
                      <a:endParaRPr kumimoji="1" lang="en-US" altLang="ja-JP" sz="8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26</a:t>
                      </a:r>
                      <a:r>
                        <a:rPr kumimoji="1" lang="ja-JP" altLang="en-US" sz="600" dirty="0" smtClean="0">
                          <a:latin typeface="BIZ UDPゴシック" panose="020B0400000000000000" pitchFamily="50" charset="-128"/>
                          <a:ea typeface="BIZ UDPゴシック" panose="020B0400000000000000" pitchFamily="50" charset="-128"/>
                        </a:rPr>
                        <a:t>（水）</a:t>
                      </a:r>
                      <a:endParaRPr kumimoji="1" lang="en-US" altLang="ja-JP" sz="6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27</a:t>
                      </a:r>
                      <a:r>
                        <a:rPr kumimoji="1" lang="ja-JP" altLang="en-US" sz="600" dirty="0" smtClean="0">
                          <a:latin typeface="BIZ UDPゴシック" panose="020B0400000000000000" pitchFamily="50" charset="-128"/>
                          <a:ea typeface="BIZ UDPゴシック" panose="020B0400000000000000" pitchFamily="50" charset="-128"/>
                        </a:rPr>
                        <a:t>（木）</a:t>
                      </a:r>
                      <a:endParaRPr kumimoji="1" lang="en-US" altLang="ja-JP" sz="6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28</a:t>
                      </a:r>
                      <a:r>
                        <a:rPr kumimoji="1" lang="ja-JP" altLang="en-US" sz="600" dirty="0" smtClean="0">
                          <a:latin typeface="BIZ UDPゴシック" panose="020B0400000000000000" pitchFamily="50" charset="-128"/>
                          <a:ea typeface="BIZ UDPゴシック" panose="020B0400000000000000" pitchFamily="50" charset="-128"/>
                        </a:rPr>
                        <a:t>（金）</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29</a:t>
                      </a:r>
                      <a:r>
                        <a:rPr kumimoji="1" lang="ja-JP" altLang="en-US" sz="600" dirty="0" smtClean="0">
                          <a:latin typeface="BIZ UDPゴシック" panose="020B0400000000000000" pitchFamily="50" charset="-128"/>
                          <a:ea typeface="BIZ UDPゴシック" panose="020B0400000000000000" pitchFamily="50" charset="-128"/>
                        </a:rPr>
                        <a:t>（土）</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（日）</a:t>
                      </a:r>
                      <a:endParaRPr kumimoji="1" lang="en-US" altLang="ja-JP" sz="6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39863064"/>
                  </a:ext>
                </a:extLst>
              </a:tr>
              <a:tr h="422521">
                <a:tc>
                  <a:txBody>
                    <a:bodyPr/>
                    <a:lstStyle/>
                    <a:p>
                      <a:pPr algn="ctr"/>
                      <a:endParaRPr kumimoji="1" lang="ja-JP" altLang="en-US" sz="700" dirty="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7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en-US" altLang="ja-JP" sz="8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年長難関</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ja-JP" altLang="en-US" sz="800" dirty="0" smtClean="0">
                          <a:latin typeface="BIZ UDPゴシック" panose="020B0400000000000000" pitchFamily="50" charset="-128"/>
                          <a:ea typeface="BIZ UDPゴシック" panose="020B0400000000000000" pitchFamily="50" charset="-128"/>
                        </a:rPr>
                        <a:t>絵画・制作</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11</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40</a:t>
                      </a: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FFCCFF"/>
                    </a:solidFill>
                  </a:tcPr>
                </a:tc>
                <a:tc>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年長難関</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ja-JP" altLang="en-US" sz="800" dirty="0" smtClean="0">
                          <a:latin typeface="BIZ UDPゴシック" panose="020B0400000000000000" pitchFamily="50" charset="-128"/>
                          <a:ea typeface="BIZ UDPゴシック" panose="020B0400000000000000" pitchFamily="50" charset="-128"/>
                        </a:rPr>
                        <a:t>運動</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en-US" altLang="ja-JP" sz="600" dirty="0" smtClean="0">
                          <a:latin typeface="BIZ UDPゴシック" panose="020B0400000000000000" pitchFamily="50" charset="-128"/>
                          <a:ea typeface="BIZ UDPゴシック" panose="020B0400000000000000" pitchFamily="50" charset="-128"/>
                        </a:rPr>
                        <a:t>9</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40</a:t>
                      </a: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FFCCFF"/>
                    </a:solidFill>
                  </a:tcPr>
                </a:tc>
                <a:tc>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622461351"/>
                  </a:ext>
                </a:extLst>
              </a:tr>
              <a:tr h="396265">
                <a:tc>
                  <a:txBody>
                    <a:bodyPr/>
                    <a:lstStyle/>
                    <a:p>
                      <a:pPr algn="ctr"/>
                      <a:endParaRPr kumimoji="1" lang="ja-JP" altLang="en-US" sz="700" dirty="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7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慶應初等部　　対策①</a:t>
                      </a:r>
                      <a:endParaRPr kumimoji="1" lang="en-US" altLang="ja-JP"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13</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30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15</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endPar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FFFF"/>
                    </a:solidFill>
                  </a:tcPr>
                </a:tc>
                <a:tc gridSpan="3">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年長ペーパーベーシック＋絵画制作</a:t>
                      </a:r>
                    </a:p>
                    <a:p>
                      <a:pPr algn="ctr"/>
                      <a:r>
                        <a:rPr kumimoji="1" lang="en-US" altLang="ja-JP" sz="800" dirty="0" smtClean="0">
                          <a:latin typeface="BIZ UDPゴシック" panose="020B0400000000000000" pitchFamily="50" charset="-128"/>
                          <a:ea typeface="BIZ UDPゴシック" panose="020B0400000000000000" pitchFamily="50" charset="-128"/>
                        </a:rPr>
                        <a:t>13</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00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15</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30</a:t>
                      </a: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CCFF"/>
                    </a:solidFill>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85292480"/>
                  </a:ext>
                </a:extLst>
              </a:tr>
              <a:tr h="216000">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7/31</a:t>
                      </a:r>
                      <a:r>
                        <a:rPr kumimoji="1" lang="ja-JP" altLang="en-US" sz="600" dirty="0" smtClean="0">
                          <a:latin typeface="BIZ UDPゴシック" panose="020B0400000000000000" pitchFamily="50" charset="-128"/>
                          <a:ea typeface="BIZ UDPゴシック" panose="020B0400000000000000" pitchFamily="50" charset="-128"/>
                        </a:rPr>
                        <a:t>（月）</a:t>
                      </a:r>
                      <a:endParaRPr kumimoji="1" lang="ja-JP" altLang="en-US" sz="700" dirty="0">
                        <a:latin typeface="BIZ UDPゴシック" panose="020B0400000000000000" pitchFamily="50" charset="-128"/>
                        <a:ea typeface="BIZ UDPゴシック" panose="020B0400000000000000" pitchFamily="50" charset="-128"/>
                      </a:endParaRPr>
                    </a:p>
                  </a:txBody>
                  <a:tcPr marL="45720" marR="45720"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8/1</a:t>
                      </a:r>
                      <a:r>
                        <a:rPr kumimoji="1" lang="ja-JP" altLang="en-US" sz="600" dirty="0" smtClean="0">
                          <a:latin typeface="BIZ UDPゴシック" panose="020B0400000000000000" pitchFamily="50" charset="-128"/>
                          <a:ea typeface="BIZ UDPゴシック" panose="020B0400000000000000" pitchFamily="50" charset="-128"/>
                        </a:rPr>
                        <a:t>（火）</a:t>
                      </a:r>
                      <a:endParaRPr kumimoji="1" lang="en-US" altLang="ja-JP" sz="7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2</a:t>
                      </a:r>
                      <a:r>
                        <a:rPr kumimoji="1" lang="ja-JP" altLang="en-US" sz="600" dirty="0" smtClean="0">
                          <a:latin typeface="BIZ UDPゴシック" panose="020B0400000000000000" pitchFamily="50" charset="-128"/>
                          <a:ea typeface="BIZ UDPゴシック" panose="020B0400000000000000" pitchFamily="50" charset="-128"/>
                        </a:rPr>
                        <a:t>（水）</a:t>
                      </a:r>
                      <a:endParaRPr kumimoji="1" lang="en-US" altLang="ja-JP" sz="6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3</a:t>
                      </a:r>
                      <a:r>
                        <a:rPr kumimoji="1" lang="ja-JP" altLang="en-US" sz="600" dirty="0" smtClean="0">
                          <a:latin typeface="BIZ UDPゴシック" panose="020B0400000000000000" pitchFamily="50" charset="-128"/>
                          <a:ea typeface="BIZ UDPゴシック" panose="020B0400000000000000" pitchFamily="50" charset="-128"/>
                        </a:rPr>
                        <a:t>（木）</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4</a:t>
                      </a:r>
                      <a:r>
                        <a:rPr kumimoji="1" lang="ja-JP" altLang="en-US" sz="600" dirty="0" smtClean="0">
                          <a:latin typeface="BIZ UDPゴシック" panose="020B0400000000000000" pitchFamily="50" charset="-128"/>
                          <a:ea typeface="BIZ UDPゴシック" panose="020B0400000000000000" pitchFamily="50" charset="-128"/>
                        </a:rPr>
                        <a:t>（金）</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5</a:t>
                      </a:r>
                      <a:r>
                        <a:rPr kumimoji="1" lang="ja-JP" altLang="en-US" sz="600" dirty="0" smtClean="0">
                          <a:latin typeface="BIZ UDPゴシック" panose="020B0400000000000000" pitchFamily="50" charset="-128"/>
                          <a:ea typeface="BIZ UDPゴシック" panose="020B0400000000000000" pitchFamily="50" charset="-128"/>
                        </a:rPr>
                        <a:t>（土）</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6</a:t>
                      </a:r>
                      <a:r>
                        <a:rPr kumimoji="1" lang="ja-JP" altLang="en-US" sz="600" dirty="0" smtClean="0">
                          <a:latin typeface="BIZ UDPゴシック" panose="020B0400000000000000" pitchFamily="50" charset="-128"/>
                          <a:ea typeface="BIZ UDPゴシック" panose="020B0400000000000000" pitchFamily="50" charset="-128"/>
                        </a:rPr>
                        <a:t>（日）</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705951364"/>
                  </a:ext>
                </a:extLst>
              </a:tr>
              <a:tr h="374136">
                <a:tc>
                  <a:txBody>
                    <a:bodyPr/>
                    <a:lstStyle/>
                    <a:p>
                      <a:pPr algn="ctr"/>
                      <a:r>
                        <a:rPr kumimoji="1" lang="ja-JP" altLang="en-US" sz="700" dirty="0" smtClean="0">
                          <a:latin typeface="BIZ UDPゴシック" panose="020B0400000000000000" pitchFamily="50" charset="-128"/>
                          <a:ea typeface="BIZ UDPゴシック" panose="020B0400000000000000" pitchFamily="50" charset="-128"/>
                        </a:rPr>
                        <a:t>田園調布雙葉小学校対策②</a:t>
                      </a:r>
                      <a:endParaRPr kumimoji="1" lang="en-US" altLang="ja-JP" sz="7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12</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00</a:t>
                      </a:r>
                      <a:endParaRPr kumimoji="1" lang="ja-JP" altLang="en-US" sz="600" dirty="0" smtClean="0">
                        <a:latin typeface="BIZ UDPゴシック" panose="020B0400000000000000" pitchFamily="50" charset="-128"/>
                        <a:ea typeface="BIZ UDPゴシック" panose="020B0400000000000000" pitchFamily="50" charset="-128"/>
                      </a:endParaRPr>
                    </a:p>
                  </a:txBody>
                  <a:tcPr marL="45720" marR="45720"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東京都市大学対策②</a:t>
                      </a:r>
                      <a:endParaRPr kumimoji="1" lang="en-US" altLang="ja-JP" sz="8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12</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00</a:t>
                      </a: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洗足学園小学校対策②</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12</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00</a:t>
                      </a: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algn="ctr"/>
                      <a:endParaRPr kumimoji="1" lang="ja-JP" altLang="en-US" sz="7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慶應初等部　　対策②</a:t>
                      </a:r>
                      <a:endParaRPr kumimoji="1" lang="en-US" altLang="ja-JP" sz="8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00</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11</a:t>
                      </a:r>
                      <a:r>
                        <a:rPr kumimoji="1" lang="ja-JP" altLang="en-US" sz="600" dirty="0" smtClean="0">
                          <a:latin typeface="BIZ UDPゴシック" panose="020B0400000000000000" pitchFamily="50" charset="-128"/>
                          <a:ea typeface="BIZ UDPゴシック" panose="020B0400000000000000" pitchFamily="50" charset="-128"/>
                        </a:rPr>
                        <a:t>：</a:t>
                      </a:r>
                      <a:r>
                        <a:rPr kumimoji="1" lang="en-US" altLang="ja-JP" sz="600" dirty="0" smtClean="0">
                          <a:latin typeface="BIZ UDPゴシック" panose="020B0400000000000000" pitchFamily="50" charset="-128"/>
                          <a:ea typeface="BIZ UDPゴシック" panose="020B0400000000000000" pitchFamily="50" charset="-128"/>
                        </a:rPr>
                        <a:t>30</a:t>
                      </a:r>
                      <a:endParaRPr kumimoji="1" lang="ja-JP" altLang="en-US" sz="6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algn="ctr"/>
                      <a:endParaRPr kumimoji="1" lang="en-US" altLang="ja-JP" sz="600" dirty="0" smtClean="0">
                        <a:latin typeface="BIZ UDPゴシック" panose="020B0400000000000000" pitchFamily="50" charset="-128"/>
                        <a:ea typeface="BIZ UDPゴシック" panose="020B0400000000000000" pitchFamily="50" charset="-128"/>
                      </a:endParaRPr>
                    </a:p>
                    <a:p>
                      <a:pPr algn="ctr"/>
                      <a:endParaRPr kumimoji="1" lang="en-US" altLang="ja-JP" sz="5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4553868"/>
                  </a:ext>
                </a:extLst>
              </a:tr>
              <a:tr h="360000">
                <a:tc gridSpan="3">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年長ハイパー＋言語・面接</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en-US" altLang="ja-JP" sz="800" dirty="0" smtClean="0">
                          <a:latin typeface="BIZ UDPゴシック" panose="020B0400000000000000" pitchFamily="50" charset="-128"/>
                          <a:ea typeface="BIZ UDPゴシック" panose="020B0400000000000000" pitchFamily="50" charset="-128"/>
                        </a:rPr>
                        <a:t>13</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00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15</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30</a:t>
                      </a:r>
                      <a:endParaRPr kumimoji="1" lang="ja-JP" altLang="en-US" sz="800" dirty="0" smtClean="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CCFF"/>
                    </a:solidFill>
                  </a:tcPr>
                </a:tc>
                <a:tc h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hMerge="1">
                  <a:txBody>
                    <a:bodyPr/>
                    <a:lstStyle/>
                    <a:p>
                      <a:pPr algn="ctr"/>
                      <a:endParaRPr kumimoji="1" lang="ja-JP" altLang="en-US" sz="6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5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gridSpan="3">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年長行動観察＋スピード巧緻</a:t>
                      </a:r>
                    </a:p>
                    <a:p>
                      <a:pPr algn="ctr"/>
                      <a:r>
                        <a:rPr kumimoji="1" lang="en-US" altLang="ja-JP" sz="800" dirty="0" smtClean="0">
                          <a:latin typeface="BIZ UDPゴシック" panose="020B0400000000000000" pitchFamily="50" charset="-128"/>
                          <a:ea typeface="BIZ UDPゴシック" panose="020B0400000000000000" pitchFamily="50" charset="-128"/>
                        </a:rPr>
                        <a:t>14</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30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17</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00</a:t>
                      </a:r>
                    </a:p>
                  </a:txBody>
                  <a:tcPr marL="45720" marR="45720"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CCFF"/>
                    </a:solidFill>
                  </a:tcPr>
                </a:tc>
                <a:tc h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hMerge="1">
                  <a:txBody>
                    <a:bodyPr/>
                    <a:lstStyle/>
                    <a:p>
                      <a:pPr algn="ctr"/>
                      <a:endParaRPr kumimoji="1" lang="en-US" altLang="ja-JP" sz="5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FFFF"/>
                    </a:solidFill>
                  </a:tcPr>
                </a:tc>
                <a:extLst>
                  <a:ext uri="{0D108BD9-81ED-4DB2-BD59-A6C34878D82A}">
                    <a16:rowId xmlns:a16="http://schemas.microsoft.com/office/drawing/2014/main" val="1795854806"/>
                  </a:ext>
                </a:extLst>
              </a:tr>
              <a:tr h="216000">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7</a:t>
                      </a:r>
                      <a:r>
                        <a:rPr kumimoji="1" lang="ja-JP" altLang="en-US" sz="600" dirty="0" smtClean="0">
                          <a:latin typeface="BIZ UDPゴシック" panose="020B0400000000000000" pitchFamily="50" charset="-128"/>
                          <a:ea typeface="BIZ UDPゴシック" panose="020B0400000000000000" pitchFamily="50" charset="-128"/>
                        </a:rPr>
                        <a:t>（月）</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8</a:t>
                      </a:r>
                      <a:r>
                        <a:rPr kumimoji="1" lang="ja-JP" altLang="en-US" sz="600" dirty="0" smtClean="0">
                          <a:latin typeface="BIZ UDPゴシック" panose="020B0400000000000000" pitchFamily="50" charset="-128"/>
                          <a:ea typeface="BIZ UDPゴシック" panose="020B0400000000000000" pitchFamily="50" charset="-128"/>
                        </a:rPr>
                        <a:t>（火）</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9</a:t>
                      </a:r>
                      <a:r>
                        <a:rPr kumimoji="1" lang="ja-JP" altLang="en-US" sz="600" dirty="0" smtClean="0">
                          <a:latin typeface="BIZ UDPゴシック" panose="020B0400000000000000" pitchFamily="50" charset="-128"/>
                          <a:ea typeface="BIZ UDPゴシック" panose="020B0400000000000000" pitchFamily="50" charset="-128"/>
                        </a:rPr>
                        <a:t>（水）</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10</a:t>
                      </a:r>
                      <a:r>
                        <a:rPr kumimoji="1" lang="ja-JP" altLang="en-US" sz="600" dirty="0" smtClean="0">
                          <a:latin typeface="BIZ UDPゴシック" panose="020B0400000000000000" pitchFamily="50" charset="-128"/>
                          <a:ea typeface="BIZ UDPゴシック" panose="020B0400000000000000" pitchFamily="50" charset="-128"/>
                        </a:rPr>
                        <a:t>（木）</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11</a:t>
                      </a:r>
                      <a:r>
                        <a:rPr kumimoji="1" lang="ja-JP" altLang="en-US" sz="600" dirty="0" smtClean="0">
                          <a:latin typeface="BIZ UDPゴシック" panose="020B0400000000000000" pitchFamily="50" charset="-128"/>
                          <a:ea typeface="BIZ UDPゴシック" panose="020B0400000000000000" pitchFamily="50" charset="-128"/>
                        </a:rPr>
                        <a:t>（金・祝）</a:t>
                      </a:r>
                      <a:endParaRPr kumimoji="1" lang="ja-JP" altLang="en-US" sz="8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（土）</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13</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p>
                  </a:txBody>
                  <a:tcPr marL="45720" marR="45720"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28206656"/>
                  </a:ext>
                </a:extLst>
              </a:tr>
              <a:tr h="254466">
                <a:tc>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gridSpan="3">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年長ペーパー特訓</a:t>
                      </a:r>
                    </a:p>
                    <a:p>
                      <a:pPr algn="ctr"/>
                      <a:r>
                        <a:rPr kumimoji="1" lang="en-US" altLang="ja-JP" sz="800" dirty="0" smtClean="0">
                          <a:latin typeface="BIZ UDPゴシック" panose="020B0400000000000000" pitchFamily="50" charset="-128"/>
                          <a:ea typeface="BIZ UDPゴシック" panose="020B0400000000000000" pitchFamily="50" charset="-128"/>
                        </a:rPr>
                        <a:t>10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30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12</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00</a:t>
                      </a:r>
                      <a:endParaRPr kumimoji="1" lang="ja-JP" altLang="en-US" sz="8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FCCFF"/>
                    </a:solidFill>
                  </a:tcPr>
                </a:tc>
                <a:tc hMerge="1">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sz="5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CCFF"/>
                    </a:solidFill>
                  </a:tcPr>
                </a:tc>
                <a:tc>
                  <a:txBody>
                    <a:bodyPr/>
                    <a:lstStyle/>
                    <a:p>
                      <a:pPr algn="ctr"/>
                      <a:endParaRPr kumimoji="1" lang="ja-JP" altLang="en-US" sz="5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695290526"/>
                  </a:ext>
                </a:extLst>
              </a:tr>
              <a:tr h="300186">
                <a:tc>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gridSpan="3">
                  <a:txBody>
                    <a:bodyPr/>
                    <a:lstStyle/>
                    <a:p>
                      <a:pPr algn="ctr"/>
                      <a:r>
                        <a:rPr kumimoji="1" lang="ja-JP" altLang="en-US" sz="800" dirty="0" smtClean="0">
                          <a:latin typeface="BIZ UDPゴシック" panose="020B0400000000000000" pitchFamily="50" charset="-128"/>
                          <a:ea typeface="BIZ UDPゴシック" panose="020B0400000000000000" pitchFamily="50" charset="-128"/>
                        </a:rPr>
                        <a:t>年長個別</a:t>
                      </a:r>
                      <a:r>
                        <a:rPr kumimoji="1" lang="en-US" altLang="ja-JP" sz="800" dirty="0" smtClean="0">
                          <a:latin typeface="BIZ UDPゴシック" panose="020B0400000000000000" pitchFamily="50" charset="-128"/>
                          <a:ea typeface="BIZ UDPゴシック" panose="020B0400000000000000" pitchFamily="50" charset="-128"/>
                        </a:rPr>
                        <a:t>+</a:t>
                      </a:r>
                      <a:r>
                        <a:rPr kumimoji="1" lang="ja-JP" altLang="en-US" sz="800" dirty="0" smtClean="0">
                          <a:latin typeface="BIZ UDPゴシック" panose="020B0400000000000000" pitchFamily="50" charset="-128"/>
                          <a:ea typeface="BIZ UDPゴシック" panose="020B0400000000000000" pitchFamily="50" charset="-128"/>
                        </a:rPr>
                        <a:t>受験体操</a:t>
                      </a:r>
                      <a:endParaRPr kumimoji="1" lang="en-US" altLang="ja-JP" sz="800" dirty="0" smtClean="0">
                        <a:latin typeface="BIZ UDPゴシック" panose="020B0400000000000000" pitchFamily="50" charset="-128"/>
                        <a:ea typeface="BIZ UDPゴシック" panose="020B0400000000000000" pitchFamily="50" charset="-128"/>
                      </a:endParaRPr>
                    </a:p>
                    <a:p>
                      <a:pPr algn="ctr"/>
                      <a:r>
                        <a:rPr kumimoji="1" lang="en-US" altLang="ja-JP" sz="800" dirty="0" smtClean="0">
                          <a:latin typeface="BIZ UDPゴシック" panose="020B0400000000000000" pitchFamily="50" charset="-128"/>
                          <a:ea typeface="BIZ UDPゴシック" panose="020B0400000000000000" pitchFamily="50" charset="-128"/>
                        </a:rPr>
                        <a:t>13</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00</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15</a:t>
                      </a:r>
                      <a:r>
                        <a:rPr kumimoji="1" lang="ja-JP" altLang="en-US" sz="800" dirty="0" smtClean="0">
                          <a:latin typeface="BIZ UDPゴシック" panose="020B0400000000000000" pitchFamily="50" charset="-128"/>
                          <a:ea typeface="BIZ UDPゴシック" panose="020B0400000000000000" pitchFamily="50" charset="-128"/>
                        </a:rPr>
                        <a:t>：</a:t>
                      </a:r>
                      <a:r>
                        <a:rPr kumimoji="1" lang="en-US" altLang="ja-JP" sz="800" dirty="0" smtClean="0">
                          <a:latin typeface="BIZ UDPゴシック" panose="020B0400000000000000" pitchFamily="50" charset="-128"/>
                          <a:ea typeface="BIZ UDPゴシック" panose="020B0400000000000000" pitchFamily="50" charset="-128"/>
                        </a:rPr>
                        <a:t>30</a:t>
                      </a:r>
                      <a:endParaRPr kumimoji="1" lang="ja-JP" altLang="en-US" sz="8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CCFF"/>
                    </a:solidFill>
                  </a:tcPr>
                </a:tc>
                <a:tc hMerge="1">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CCFF"/>
                    </a:solidFill>
                  </a:tcPr>
                </a:tc>
                <a:tc hMerge="1">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CCCCFF"/>
                    </a:solidFill>
                  </a:tcPr>
                </a:tc>
                <a:tc>
                  <a:txBody>
                    <a:bodyPr/>
                    <a:lstStyle/>
                    <a:p>
                      <a:pPr algn="ctr"/>
                      <a:endParaRPr kumimoji="1" lang="ja-JP" altLang="en-US" sz="5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5391002"/>
                  </a:ext>
                </a:extLst>
              </a:tr>
              <a:tr h="221136">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a:t>
                      </a:r>
                      <a:r>
                        <a:rPr kumimoji="1" lang="ja-JP" altLang="en-US" sz="600" dirty="0" smtClean="0">
                          <a:latin typeface="BIZ UDPゴシック" panose="020B0400000000000000" pitchFamily="50" charset="-128"/>
                          <a:ea typeface="BIZ UDPゴシック" panose="020B0400000000000000" pitchFamily="50" charset="-128"/>
                        </a:rPr>
                        <a:t>（月）</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15</a:t>
                      </a:r>
                      <a:r>
                        <a:rPr kumimoji="1" lang="ja-JP" altLang="en-US" sz="600" dirty="0" smtClean="0">
                          <a:latin typeface="BIZ UDPゴシック" panose="020B0400000000000000" pitchFamily="50" charset="-128"/>
                          <a:ea typeface="BIZ UDPゴシック" panose="020B0400000000000000" pitchFamily="50" charset="-128"/>
                        </a:rPr>
                        <a:t>（火）</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16</a:t>
                      </a:r>
                      <a:r>
                        <a:rPr kumimoji="1" lang="ja-JP" altLang="en-US" sz="600" dirty="0" smtClean="0">
                          <a:latin typeface="BIZ UDPゴシック" panose="020B0400000000000000" pitchFamily="50" charset="-128"/>
                          <a:ea typeface="BIZ UDPゴシック" panose="020B0400000000000000" pitchFamily="50" charset="-128"/>
                        </a:rPr>
                        <a:t>（水）</a:t>
                      </a:r>
                      <a:endParaRPr kumimoji="1" lang="ja-JP" altLang="en-US" sz="600" dirty="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17</a:t>
                      </a:r>
                      <a:r>
                        <a:rPr kumimoji="1" lang="ja-JP" altLang="en-US" sz="600" dirty="0" smtClean="0">
                          <a:latin typeface="BIZ UDPゴシック" panose="020B0400000000000000" pitchFamily="50" charset="-128"/>
                          <a:ea typeface="BIZ UDPゴシック" panose="020B0400000000000000" pitchFamily="50" charset="-128"/>
                        </a:rPr>
                        <a:t>（木）</a:t>
                      </a:r>
                    </a:p>
                  </a:txBody>
                  <a:tcPr marL="45720" marR="4572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18</a:t>
                      </a:r>
                      <a:r>
                        <a:rPr kumimoji="1" lang="ja-JP" altLang="en-US" sz="600" dirty="0" smtClean="0">
                          <a:latin typeface="BIZ UDPゴシック" panose="020B0400000000000000" pitchFamily="50" charset="-128"/>
                          <a:ea typeface="BIZ UDPゴシック" panose="020B0400000000000000" pitchFamily="50" charset="-128"/>
                        </a:rPr>
                        <a:t>（金）</a:t>
                      </a:r>
                      <a:endParaRPr kumimoji="1" lang="ja-JP" altLang="en-US" sz="8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19</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（土）</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p>
                  </a:txBody>
                  <a:tcPr marL="45720" marR="45720"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31578173"/>
                  </a:ext>
                </a:extLst>
              </a:tr>
              <a:tr h="360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国立対策①</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13</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15</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905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国立対策②</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13</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15</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endPar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洗足学園小学校対策模試②</a:t>
                      </a:r>
                      <a:endParaRPr kumimoji="1" lang="en-US" altLang="ja-JP"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a:t>
                      </a:r>
                      <a:r>
                        <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endParaRPr kumimoji="1" lang="ja-JP" altLang="en-US" sz="6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solidFill>
                      <a:srgbClr val="CCFFFF"/>
                    </a:solidFill>
                  </a:tcPr>
                </a:tc>
                <a:tc>
                  <a:txBody>
                    <a:bodyPr/>
                    <a:lstStyle/>
                    <a:p>
                      <a:pPr algn="ctr"/>
                      <a:endParaRPr kumimoji="1" lang="ja-JP" altLang="en-US" sz="7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500" dirty="0" smtClean="0">
                        <a:latin typeface="BIZ UDPゴシック" panose="020B0400000000000000" pitchFamily="50" charset="-128"/>
                        <a:ea typeface="BIZ UDPゴシック" panose="020B0400000000000000" pitchFamily="50" charset="-128"/>
                      </a:endParaRPr>
                    </a:p>
                  </a:txBody>
                  <a:tcPr marL="45720" marR="45720" anchor="ctr">
                    <a:lnL w="12700" cap="flat" cmpd="sng" algn="ctr">
                      <a:solidFill>
                        <a:schemeClr val="bg1">
                          <a:lumMod val="65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tc>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1905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90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8179182"/>
                  </a:ext>
                </a:extLst>
              </a:tr>
            </a:tbl>
          </a:graphicData>
        </a:graphic>
      </p:graphicFrame>
      <p:sp>
        <p:nvSpPr>
          <p:cNvPr id="25" name="角丸四角形 24"/>
          <p:cNvSpPr/>
          <p:nvPr/>
        </p:nvSpPr>
        <p:spPr>
          <a:xfrm>
            <a:off x="99463" y="6829919"/>
            <a:ext cx="1346863" cy="871702"/>
          </a:xfrm>
          <a:prstGeom prst="roundRect">
            <a:avLst/>
          </a:prstGeom>
          <a:no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800"/>
              </a:lnSpc>
            </a:pPr>
            <a:r>
              <a:rPr kumimoji="1" lang="ja-JP" altLang="en-US" sz="1400" b="1" dirty="0" smtClean="0">
                <a:solidFill>
                  <a:srgbClr val="9933FF"/>
                </a:solidFill>
                <a:latin typeface="BIZ UDPゴシック" panose="020B0400000000000000" pitchFamily="50" charset="-128"/>
                <a:ea typeface="BIZ UDPゴシック" panose="020B0400000000000000" pitchFamily="50" charset="-128"/>
              </a:rPr>
              <a:t>年長クラス</a:t>
            </a:r>
            <a:endParaRPr kumimoji="1" lang="en-US" altLang="ja-JP" sz="1400" b="1" dirty="0" smtClean="0">
              <a:solidFill>
                <a:srgbClr val="9933FF"/>
              </a:solidFill>
              <a:latin typeface="BIZ UDPゴシック" panose="020B0400000000000000" pitchFamily="50" charset="-128"/>
              <a:ea typeface="BIZ UDPゴシック" panose="020B0400000000000000" pitchFamily="50" charset="-128"/>
            </a:endParaRPr>
          </a:p>
          <a:p>
            <a:pPr algn="ctr">
              <a:lnSpc>
                <a:spcPts val="1800"/>
              </a:lnSpc>
            </a:pPr>
            <a:r>
              <a:rPr lang="ja-JP" altLang="en-US" sz="1200" b="1" dirty="0" smtClean="0">
                <a:solidFill>
                  <a:srgbClr val="9933FF"/>
                </a:solidFill>
                <a:latin typeface="BIZ UDPゴシック" panose="020B0400000000000000" pitchFamily="50" charset="-128"/>
                <a:ea typeface="BIZ UDPゴシック" panose="020B0400000000000000" pitchFamily="50" charset="-128"/>
              </a:rPr>
              <a:t>夏期講習</a:t>
            </a:r>
            <a:endParaRPr lang="en-US" altLang="ja-JP" sz="1200" b="1" dirty="0" smtClean="0">
              <a:solidFill>
                <a:srgbClr val="9933FF"/>
              </a:solidFill>
              <a:latin typeface="BIZ UDPゴシック" panose="020B0400000000000000" pitchFamily="50" charset="-128"/>
              <a:ea typeface="BIZ UDPゴシック" panose="020B0400000000000000" pitchFamily="50" charset="-128"/>
            </a:endParaRPr>
          </a:p>
          <a:p>
            <a:pPr algn="ctr">
              <a:lnSpc>
                <a:spcPts val="1800"/>
              </a:lnSpc>
            </a:pPr>
            <a:r>
              <a:rPr lang="ja-JP" altLang="en-US" sz="1200" b="1" dirty="0" smtClean="0">
                <a:solidFill>
                  <a:srgbClr val="9933FF"/>
                </a:solidFill>
                <a:latin typeface="BIZ UDPゴシック" panose="020B0400000000000000" pitchFamily="50" charset="-128"/>
                <a:ea typeface="BIZ UDPゴシック" panose="020B0400000000000000" pitchFamily="50" charset="-128"/>
              </a:rPr>
              <a:t>カレンダー</a:t>
            </a:r>
            <a:endParaRPr kumimoji="1" lang="ja-JP" altLang="en-US" sz="1200" b="1" dirty="0">
              <a:solidFill>
                <a:srgbClr val="9933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1471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7" name="グループ化 6"/>
          <p:cNvGrpSpPr/>
          <p:nvPr/>
        </p:nvGrpSpPr>
        <p:grpSpPr>
          <a:xfrm>
            <a:off x="370322" y="496665"/>
            <a:ext cx="6594771" cy="325434"/>
            <a:chOff x="425450" y="1351274"/>
            <a:chExt cx="6594771" cy="325434"/>
          </a:xfrm>
        </p:grpSpPr>
        <p:sp>
          <p:nvSpPr>
            <p:cNvPr id="36" name="正方形/長方形 35"/>
            <p:cNvSpPr/>
            <p:nvPr/>
          </p:nvSpPr>
          <p:spPr>
            <a:xfrm>
              <a:off x="425450" y="1351274"/>
              <a:ext cx="6594771" cy="297517"/>
            </a:xfrm>
            <a:prstGeom prst="rect">
              <a:avLst/>
            </a:prstGeom>
            <a:noFill/>
          </p:spPr>
          <p:txBody>
            <a:bodyPr wrap="square">
              <a:spAutoFit/>
            </a:bodyPr>
            <a:lstStyle/>
            <a:p>
              <a:pPr>
                <a:lnSpc>
                  <a:spcPts val="1600"/>
                </a:lnSpc>
              </a:pPr>
              <a:r>
                <a:rPr lang="ja-JP" altLang="en-US" sz="1600" b="1" spc="120" dirty="0" smtClean="0">
                  <a:ln w="15875">
                    <a:noFill/>
                  </a:ln>
                  <a:solidFill>
                    <a:srgbClr val="9933FF"/>
                  </a:solidFill>
                  <a:latin typeface="BIZ UDPゴシック" panose="020B0400000000000000" pitchFamily="50" charset="-128"/>
                  <a:ea typeface="BIZ UDPゴシック" panose="020B0400000000000000" pitchFamily="50" charset="-128"/>
                </a:rPr>
                <a:t>年長クラス </a:t>
              </a:r>
              <a:r>
                <a:rPr lang="ja-JP" altLang="en-US" sz="1200" b="1" spc="120" dirty="0" smtClean="0">
                  <a:ln w="15875">
                    <a:noFill/>
                  </a:ln>
                  <a:solidFill>
                    <a:srgbClr val="9933FF"/>
                  </a:solidFill>
                  <a:latin typeface="BIZ UDP明朝 Medium" panose="02020500000000000000" pitchFamily="18" charset="-128"/>
                  <a:ea typeface="BIZ UDP明朝 Medium" panose="02020500000000000000" pitchFamily="18" charset="-128"/>
                </a:rPr>
                <a:t>（</a:t>
              </a:r>
              <a:r>
                <a:rPr lang="en-US" altLang="ja-JP" sz="1200" spc="120" dirty="0" smtClean="0">
                  <a:ln w="15875">
                    <a:noFill/>
                  </a:ln>
                  <a:solidFill>
                    <a:srgbClr val="9933FF"/>
                  </a:solidFill>
                  <a:latin typeface="BIZ UDP明朝 Medium" panose="02020500000000000000" pitchFamily="18" charset="-128"/>
                  <a:ea typeface="BIZ UDP明朝 Medium" panose="02020500000000000000" pitchFamily="18" charset="-128"/>
                </a:rPr>
                <a:t>2023</a:t>
              </a:r>
              <a:r>
                <a:rPr lang="ja-JP" altLang="en-US" sz="1200" spc="120" dirty="0" smtClean="0">
                  <a:ln w="15875">
                    <a:noFill/>
                  </a:ln>
                  <a:solidFill>
                    <a:srgbClr val="9933FF"/>
                  </a:solidFill>
                  <a:latin typeface="BIZ UDP明朝 Medium" panose="02020500000000000000" pitchFamily="18" charset="-128"/>
                  <a:ea typeface="BIZ UDP明朝 Medium" panose="02020500000000000000" pitchFamily="18" charset="-128"/>
                </a:rPr>
                <a:t>年度年長のお子様対象）</a:t>
              </a:r>
              <a:endParaRPr lang="en-US" altLang="ja-JP" sz="1200" spc="120" dirty="0" smtClean="0">
                <a:ln w="15875">
                  <a:noFill/>
                </a:ln>
                <a:solidFill>
                  <a:srgbClr val="9933FF"/>
                </a:solidFill>
                <a:latin typeface="BIZ UDP明朝 Medium" panose="02020500000000000000" pitchFamily="18" charset="-128"/>
                <a:ea typeface="BIZ UDP明朝 Medium" panose="02020500000000000000" pitchFamily="18" charset="-128"/>
              </a:endParaRPr>
            </a:p>
          </p:txBody>
        </p:sp>
        <p:cxnSp>
          <p:nvCxnSpPr>
            <p:cNvPr id="6" name="直線コネクタ 5"/>
            <p:cNvCxnSpPr/>
            <p:nvPr/>
          </p:nvCxnSpPr>
          <p:spPr>
            <a:xfrm>
              <a:off x="446835" y="1676708"/>
              <a:ext cx="6531815" cy="0"/>
            </a:xfrm>
            <a:prstGeom prst="line">
              <a:avLst/>
            </a:prstGeom>
            <a:ln w="53975">
              <a:solidFill>
                <a:srgbClr val="9933FF"/>
              </a:solidFill>
            </a:ln>
          </p:spPr>
          <p:style>
            <a:lnRef idx="1">
              <a:schemeClr val="accent1"/>
            </a:lnRef>
            <a:fillRef idx="0">
              <a:schemeClr val="accent1"/>
            </a:fillRef>
            <a:effectRef idx="0">
              <a:schemeClr val="accent1"/>
            </a:effectRef>
            <a:fontRef idx="minor">
              <a:schemeClr val="tx1"/>
            </a:fontRef>
          </p:style>
        </p:cxnSp>
      </p:grpSp>
      <p:sp>
        <p:nvSpPr>
          <p:cNvPr id="16" name="正方形/長方形 15"/>
          <p:cNvSpPr/>
          <p:nvPr/>
        </p:nvSpPr>
        <p:spPr>
          <a:xfrm>
            <a:off x="553099" y="912398"/>
            <a:ext cx="3063439" cy="374461"/>
          </a:xfrm>
          <a:prstGeom prst="rect">
            <a:avLst/>
          </a:prstGeom>
        </p:spPr>
        <p:txBody>
          <a:bodyPr wrap="square">
            <a:spAutoFit/>
          </a:bodyPr>
          <a:lstStyle/>
          <a:p>
            <a:pPr>
              <a:lnSpc>
                <a:spcPts val="2200"/>
              </a:lnSpc>
            </a:pPr>
            <a:r>
              <a:rPr lang="ja-JP" altLang="en-US" sz="1200" b="1" spc="120" dirty="0" smtClean="0">
                <a:ln w="15875">
                  <a:noFill/>
                </a:ln>
                <a:solidFill>
                  <a:srgbClr val="002060"/>
                </a:solidFill>
                <a:latin typeface="BIZ UDPゴシック" panose="020B0400000000000000" pitchFamily="50" charset="-128"/>
                <a:ea typeface="BIZ UDPゴシック" panose="020B0400000000000000" pitchFamily="50" charset="-128"/>
              </a:rPr>
              <a:t>□年長小学校別対策講座コース</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260398422"/>
              </p:ext>
            </p:extLst>
          </p:nvPr>
        </p:nvGraphicFramePr>
        <p:xfrm>
          <a:off x="555154" y="1539875"/>
          <a:ext cx="6263840" cy="3474720"/>
        </p:xfrm>
        <a:graphic>
          <a:graphicData uri="http://schemas.openxmlformats.org/drawingml/2006/table">
            <a:tbl>
              <a:tblPr firstRow="1" bandRow="1">
                <a:tableStyleId>{2D5ABB26-0587-4C30-8999-92F81FD0307C}</a:tableStyleId>
              </a:tblPr>
              <a:tblGrid>
                <a:gridCol w="2151520">
                  <a:extLst>
                    <a:ext uri="{9D8B030D-6E8A-4147-A177-3AD203B41FA5}">
                      <a16:colId xmlns:a16="http://schemas.microsoft.com/office/drawing/2014/main" val="3368792584"/>
                    </a:ext>
                  </a:extLst>
                </a:gridCol>
                <a:gridCol w="1905000">
                  <a:extLst>
                    <a:ext uri="{9D8B030D-6E8A-4147-A177-3AD203B41FA5}">
                      <a16:colId xmlns:a16="http://schemas.microsoft.com/office/drawing/2014/main" val="1969114919"/>
                    </a:ext>
                  </a:extLst>
                </a:gridCol>
                <a:gridCol w="1103660">
                  <a:extLst>
                    <a:ext uri="{9D8B030D-6E8A-4147-A177-3AD203B41FA5}">
                      <a16:colId xmlns:a16="http://schemas.microsoft.com/office/drawing/2014/main" val="3453237595"/>
                    </a:ext>
                  </a:extLst>
                </a:gridCol>
                <a:gridCol w="1103660">
                  <a:extLst>
                    <a:ext uri="{9D8B030D-6E8A-4147-A177-3AD203B41FA5}">
                      <a16:colId xmlns:a16="http://schemas.microsoft.com/office/drawing/2014/main" val="3858673507"/>
                    </a:ext>
                  </a:extLst>
                </a:gridCol>
              </a:tblGrid>
              <a:tr h="288000">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日　程</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校内生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一般生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慶應初等部対策講座①</a:t>
                      </a:r>
                      <a:endParaRPr kumimoji="1" lang="en-US" altLang="ja-JP" sz="105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7/26</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（水）</a:t>
                      </a:r>
                      <a:r>
                        <a:rPr kumimoji="1" lang="ja-JP" altLang="en-US" sz="800" baseline="0" dirty="0" smtClean="0">
                          <a:solidFill>
                            <a:schemeClr val="tx1"/>
                          </a:solidFill>
                          <a:latin typeface="BIZ UDPゴシック" panose="020B0400000000000000" pitchFamily="50" charset="-128"/>
                          <a:ea typeface="BIZ UDPゴシック" panose="020B0400000000000000" pitchFamily="50" charset="-128"/>
                          <a:cs typeface="+mn-cs"/>
                        </a:rPr>
                        <a:t> 　</a:t>
                      </a:r>
                      <a:endParaRPr kumimoji="1" lang="en-US" altLang="ja-JP" sz="800" baseline="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800" dirty="0" smtClean="0">
                          <a:latin typeface="BIZ UDPゴシック" panose="020B0400000000000000" pitchFamily="50" charset="-128"/>
                          <a:ea typeface="BIZ UDPゴシック" panose="020B0400000000000000" pitchFamily="50" charset="-128"/>
                        </a:rPr>
                        <a:t>　　　</a:t>
                      </a:r>
                      <a:endParaRPr kumimoji="1" lang="ja-JP" altLang="en-US" sz="8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823568758"/>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慶應初等部対策講座②</a:t>
                      </a:r>
                      <a:endParaRPr kumimoji="1" lang="en-US" altLang="ja-JP" sz="105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8/4</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（金）</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11</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64645876"/>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田園調布雙葉小学校対策講座②</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7/31</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（月）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48023807"/>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都市大学付属小学校対策講座②</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8/1</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（火）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37040875"/>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洗足学園小学校対策講座②</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8/2</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（水）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12,980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29061556"/>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国立小学校対策講座①　　　　　ペーパー</a:t>
                      </a:r>
                      <a:r>
                        <a:rPr kumimoji="1" lang="en-US" altLang="ja-JP" sz="1050" dirty="0" smtClean="0">
                          <a:latin typeface="BIZ UDPゴシック" panose="020B0400000000000000" pitchFamily="50" charset="-128"/>
                          <a:ea typeface="BIZ UDPゴシック" panose="020B0400000000000000" pitchFamily="50" charset="-128"/>
                        </a:rPr>
                        <a:t>+</a:t>
                      </a:r>
                      <a:r>
                        <a:rPr kumimoji="1" lang="ja-JP" altLang="en-US" sz="1050" dirty="0" smtClean="0">
                          <a:latin typeface="BIZ UDPゴシック" panose="020B0400000000000000" pitchFamily="50" charset="-128"/>
                          <a:ea typeface="BIZ UDPゴシック" panose="020B0400000000000000" pitchFamily="50" charset="-128"/>
                        </a:rPr>
                        <a:t>運動・行動観察</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8/14</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（月）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15,070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59576028"/>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国立小学校対策講座②　　　　　ペーパー</a:t>
                      </a:r>
                      <a:r>
                        <a:rPr kumimoji="1" lang="en-US" altLang="ja-JP" sz="1050" dirty="0" smtClean="0">
                          <a:latin typeface="BIZ UDPゴシック" panose="020B0400000000000000" pitchFamily="50" charset="-128"/>
                          <a:ea typeface="BIZ UDPゴシック" panose="020B0400000000000000" pitchFamily="50" charset="-128"/>
                        </a:rPr>
                        <a:t>+</a:t>
                      </a:r>
                      <a:r>
                        <a:rPr kumimoji="1" lang="ja-JP" altLang="en-US" sz="1050" dirty="0" smtClean="0">
                          <a:latin typeface="BIZ UDPゴシック" panose="020B0400000000000000" pitchFamily="50" charset="-128"/>
                          <a:ea typeface="BIZ UDPゴシック" panose="020B0400000000000000" pitchFamily="50" charset="-128"/>
                        </a:rPr>
                        <a:t>制作</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8/15</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（火）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14,080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15,070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11745113"/>
                  </a:ext>
                </a:extLst>
              </a:tr>
            </a:tbl>
          </a:graphicData>
        </a:graphic>
      </p:graphicFrame>
      <p:sp>
        <p:nvSpPr>
          <p:cNvPr id="18" name="正方形/長方形 17"/>
          <p:cNvSpPr/>
          <p:nvPr/>
        </p:nvSpPr>
        <p:spPr>
          <a:xfrm>
            <a:off x="577610" y="1162569"/>
            <a:ext cx="6258508" cy="374461"/>
          </a:xfrm>
          <a:prstGeom prst="rect">
            <a:avLst/>
          </a:prstGeom>
        </p:spPr>
        <p:txBody>
          <a:bodyPr wrap="square">
            <a:spAutoFit/>
          </a:bodyPr>
          <a:lstStyle/>
          <a:p>
            <a:pPr>
              <a:lnSpc>
                <a:spcPts val="2200"/>
              </a:lnSpc>
            </a:pPr>
            <a:r>
              <a:rPr lang="ja-JP" altLang="en-US" sz="1050" dirty="0">
                <a:ln w="15875">
                  <a:noFill/>
                </a:ln>
                <a:solidFill>
                  <a:srgbClr val="002060"/>
                </a:solidFill>
                <a:latin typeface="BIZ UDP明朝 Medium" panose="02020500000000000000" pitchFamily="18" charset="-128"/>
                <a:ea typeface="BIZ UDP明朝 Medium" panose="02020500000000000000" pitchFamily="18" charset="-128"/>
              </a:rPr>
              <a:t>小学校</a:t>
            </a:r>
            <a:r>
              <a:rPr lang="ja-JP" altLang="en-US" sz="1050" dirty="0" smtClean="0">
                <a:ln w="15875">
                  <a:noFill/>
                </a:ln>
                <a:solidFill>
                  <a:srgbClr val="002060"/>
                </a:solidFill>
                <a:latin typeface="BIZ UDP明朝 Medium" panose="02020500000000000000" pitchFamily="18" charset="-128"/>
                <a:ea typeface="BIZ UDP明朝 Medium" panose="02020500000000000000" pitchFamily="18" charset="-128"/>
              </a:rPr>
              <a:t>別の対策講座です。お子様の志望校にあわせて受講することをお勧めします。</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sp>
        <p:nvSpPr>
          <p:cNvPr id="24" name="正方形/長方形 23"/>
          <p:cNvSpPr/>
          <p:nvPr/>
        </p:nvSpPr>
        <p:spPr>
          <a:xfrm>
            <a:off x="553098" y="5349875"/>
            <a:ext cx="3063439" cy="374461"/>
          </a:xfrm>
          <a:prstGeom prst="rect">
            <a:avLst/>
          </a:prstGeom>
        </p:spPr>
        <p:txBody>
          <a:bodyPr wrap="square">
            <a:spAutoFit/>
          </a:bodyPr>
          <a:lstStyle/>
          <a:p>
            <a:pPr>
              <a:lnSpc>
                <a:spcPts val="2200"/>
              </a:lnSpc>
            </a:pPr>
            <a:r>
              <a:rPr lang="ja-JP" altLang="en-US" sz="1200" b="1" spc="120" dirty="0" smtClean="0">
                <a:ln w="15875">
                  <a:noFill/>
                </a:ln>
                <a:solidFill>
                  <a:srgbClr val="002060"/>
                </a:solidFill>
                <a:latin typeface="BIZ UDPゴシック" panose="020B0400000000000000" pitchFamily="50" charset="-128"/>
                <a:ea typeface="BIZ UDPゴシック" panose="020B0400000000000000" pitchFamily="50" charset="-128"/>
              </a:rPr>
              <a:t>□年長小学校別対策模試</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466950315"/>
              </p:ext>
            </p:extLst>
          </p:nvPr>
        </p:nvGraphicFramePr>
        <p:xfrm>
          <a:off x="549923" y="5912114"/>
          <a:ext cx="6263840" cy="1239520"/>
        </p:xfrm>
        <a:graphic>
          <a:graphicData uri="http://schemas.openxmlformats.org/drawingml/2006/table">
            <a:tbl>
              <a:tblPr firstRow="1" bandRow="1">
                <a:tableStyleId>{2D5ABB26-0587-4C30-8999-92F81FD0307C}</a:tableStyleId>
              </a:tblPr>
              <a:tblGrid>
                <a:gridCol w="2151520">
                  <a:extLst>
                    <a:ext uri="{9D8B030D-6E8A-4147-A177-3AD203B41FA5}">
                      <a16:colId xmlns:a16="http://schemas.microsoft.com/office/drawing/2014/main" val="3368792584"/>
                    </a:ext>
                  </a:extLst>
                </a:gridCol>
                <a:gridCol w="1905000">
                  <a:extLst>
                    <a:ext uri="{9D8B030D-6E8A-4147-A177-3AD203B41FA5}">
                      <a16:colId xmlns:a16="http://schemas.microsoft.com/office/drawing/2014/main" val="1969114919"/>
                    </a:ext>
                  </a:extLst>
                </a:gridCol>
                <a:gridCol w="1103660">
                  <a:extLst>
                    <a:ext uri="{9D8B030D-6E8A-4147-A177-3AD203B41FA5}">
                      <a16:colId xmlns:a16="http://schemas.microsoft.com/office/drawing/2014/main" val="3453237595"/>
                    </a:ext>
                  </a:extLst>
                </a:gridCol>
                <a:gridCol w="1103660">
                  <a:extLst>
                    <a:ext uri="{9D8B030D-6E8A-4147-A177-3AD203B41FA5}">
                      <a16:colId xmlns:a16="http://schemas.microsoft.com/office/drawing/2014/main" val="3858673507"/>
                    </a:ext>
                  </a:extLst>
                </a:gridCol>
              </a:tblGrid>
              <a:tr h="288000">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000"/>
                        </a:lnSpc>
                      </a:pPr>
                      <a:r>
                        <a:rPr kumimoji="1" lang="ja-JP" altLang="en-US" sz="900" dirty="0" smtClean="0">
                          <a:latin typeface="BIZ UDPゴシック" panose="020B0400000000000000" pitchFamily="50" charset="-128"/>
                          <a:ea typeface="BIZ UDPゴシック" panose="020B0400000000000000" pitchFamily="50" charset="-128"/>
                        </a:rPr>
                        <a:t>日　程</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校内生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一般生</a:t>
                      </a:r>
                      <a:endParaRPr kumimoji="1" lang="en-US" altLang="ja-JP" sz="900" dirty="0" smtClean="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ts val="1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洗足学園小学校対策模試</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8/16</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（水）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12,500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13,500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92447707"/>
                  </a:ext>
                </a:extLst>
              </a:tr>
              <a:tr h="447040">
                <a:tc>
                  <a:txBody>
                    <a:bodyPr/>
                    <a:lstStyle/>
                    <a:p>
                      <a:r>
                        <a:rPr kumimoji="1" lang="ja-JP" altLang="en-US" sz="1050" dirty="0" smtClean="0">
                          <a:latin typeface="BIZ UDPゴシック" panose="020B0400000000000000" pitchFamily="50" charset="-128"/>
                          <a:ea typeface="BIZ UDPゴシック" panose="020B0400000000000000" pitchFamily="50" charset="-128"/>
                        </a:rPr>
                        <a:t>難関女子校対策模試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a:lnSpc>
                          <a:spcPts val="1400"/>
                        </a:lnSpc>
                      </a:pPr>
                      <a:r>
                        <a:rPr kumimoji="1" lang="en-US" altLang="ja-JP" sz="1000" dirty="0" smtClean="0">
                          <a:solidFill>
                            <a:schemeClr val="tx1"/>
                          </a:solidFill>
                          <a:latin typeface="BIZ UDPゴシック" panose="020B0400000000000000" pitchFamily="50" charset="-128"/>
                          <a:ea typeface="BIZ UDPゴシック" panose="020B0400000000000000" pitchFamily="50" charset="-128"/>
                          <a:cs typeface="+mn-cs"/>
                        </a:rPr>
                        <a:t>8/22</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（火）　　　</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marL="0"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12,500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en-US" altLang="ja-JP" sz="800" dirty="0" smtClean="0">
                          <a:latin typeface="BIZ UDPゴシック" panose="020B0400000000000000" pitchFamily="50" charset="-128"/>
                          <a:ea typeface="BIZ UDPゴシック" panose="020B0400000000000000" pitchFamily="50" charset="-128"/>
                        </a:rPr>
                        <a:t>13,500</a:t>
                      </a:r>
                      <a:r>
                        <a:rPr kumimoji="1" lang="ja-JP" altLang="en-US" sz="800" dirty="0" smtClean="0">
                          <a:latin typeface="BIZ UDPゴシック" panose="020B0400000000000000" pitchFamily="50" charset="-128"/>
                          <a:ea typeface="BIZ UDPゴシック" panose="020B0400000000000000" pitchFamily="50" charset="-128"/>
                        </a:rPr>
                        <a:t>円</a:t>
                      </a:r>
                      <a:endParaRPr kumimoji="1" lang="ja-JP" altLang="en-US" sz="8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59576028"/>
                  </a:ext>
                </a:extLst>
              </a:tr>
            </a:tbl>
          </a:graphicData>
        </a:graphic>
      </p:graphicFrame>
      <p:grpSp>
        <p:nvGrpSpPr>
          <p:cNvPr id="27" name="グループ化 26"/>
          <p:cNvGrpSpPr/>
          <p:nvPr/>
        </p:nvGrpSpPr>
        <p:grpSpPr>
          <a:xfrm>
            <a:off x="370322" y="7781600"/>
            <a:ext cx="6594771" cy="325434"/>
            <a:chOff x="425450" y="1351274"/>
            <a:chExt cx="6594771" cy="325434"/>
          </a:xfrm>
        </p:grpSpPr>
        <p:sp>
          <p:nvSpPr>
            <p:cNvPr id="28" name="正方形/長方形 27"/>
            <p:cNvSpPr/>
            <p:nvPr/>
          </p:nvSpPr>
          <p:spPr>
            <a:xfrm>
              <a:off x="425450" y="1351274"/>
              <a:ext cx="6594771" cy="297517"/>
            </a:xfrm>
            <a:prstGeom prst="rect">
              <a:avLst/>
            </a:prstGeom>
            <a:noFill/>
          </p:spPr>
          <p:txBody>
            <a:bodyPr wrap="square">
              <a:spAutoFit/>
            </a:bodyPr>
            <a:lstStyle/>
            <a:p>
              <a:pPr>
                <a:lnSpc>
                  <a:spcPts val="1600"/>
                </a:lnSpc>
              </a:pPr>
              <a:r>
                <a:rPr lang="ja-JP" altLang="en-US" sz="1600" b="1" spc="120" dirty="0" smtClean="0">
                  <a:ln w="15875">
                    <a:noFill/>
                  </a:ln>
                  <a:solidFill>
                    <a:srgbClr val="FF70B7"/>
                  </a:solidFill>
                  <a:latin typeface="BIZ UDPゴシック" panose="020B0400000000000000" pitchFamily="50" charset="-128"/>
                  <a:ea typeface="BIZ UDPゴシック" panose="020B0400000000000000" pitchFamily="50" charset="-128"/>
                </a:rPr>
                <a:t>年少クラス </a:t>
              </a:r>
              <a:r>
                <a:rPr lang="ja-JP" altLang="en-US" sz="1200" b="1" spc="120" dirty="0" smtClean="0">
                  <a:ln w="15875">
                    <a:noFill/>
                  </a:ln>
                  <a:solidFill>
                    <a:srgbClr val="FF70B7"/>
                  </a:solidFill>
                  <a:latin typeface="BIZ UDP明朝 Medium" panose="02020500000000000000" pitchFamily="18" charset="-128"/>
                  <a:ea typeface="BIZ UDP明朝 Medium" panose="02020500000000000000" pitchFamily="18" charset="-128"/>
                </a:rPr>
                <a:t>（</a:t>
              </a:r>
              <a:r>
                <a:rPr lang="en-US" altLang="ja-JP" sz="1200" spc="120" dirty="0" smtClean="0">
                  <a:ln w="15875">
                    <a:noFill/>
                  </a:ln>
                  <a:solidFill>
                    <a:srgbClr val="FF70B7"/>
                  </a:solidFill>
                  <a:latin typeface="BIZ UDP明朝 Medium" panose="02020500000000000000" pitchFamily="18" charset="-128"/>
                  <a:ea typeface="BIZ UDP明朝 Medium" panose="02020500000000000000" pitchFamily="18" charset="-128"/>
                </a:rPr>
                <a:t>2023</a:t>
              </a:r>
              <a:r>
                <a:rPr lang="ja-JP" altLang="en-US" sz="1200" spc="120" dirty="0" smtClean="0">
                  <a:ln w="15875">
                    <a:noFill/>
                  </a:ln>
                  <a:solidFill>
                    <a:srgbClr val="FF70B7"/>
                  </a:solidFill>
                  <a:latin typeface="BIZ UDP明朝 Medium" panose="02020500000000000000" pitchFamily="18" charset="-128"/>
                  <a:ea typeface="BIZ UDP明朝 Medium" panose="02020500000000000000" pitchFamily="18" charset="-128"/>
                </a:rPr>
                <a:t>年度年少のお子様対象）</a:t>
              </a:r>
              <a:endParaRPr lang="en-US" altLang="ja-JP" sz="1200" spc="120" dirty="0" smtClean="0">
                <a:ln w="15875">
                  <a:noFill/>
                </a:ln>
                <a:solidFill>
                  <a:srgbClr val="FF70B7"/>
                </a:solidFill>
                <a:latin typeface="BIZ UDP明朝 Medium" panose="02020500000000000000" pitchFamily="18" charset="-128"/>
                <a:ea typeface="BIZ UDP明朝 Medium" panose="02020500000000000000" pitchFamily="18" charset="-128"/>
              </a:endParaRPr>
            </a:p>
          </p:txBody>
        </p:sp>
        <p:cxnSp>
          <p:nvCxnSpPr>
            <p:cNvPr id="29" name="直線コネクタ 28"/>
            <p:cNvCxnSpPr/>
            <p:nvPr/>
          </p:nvCxnSpPr>
          <p:spPr>
            <a:xfrm>
              <a:off x="446835" y="1676708"/>
              <a:ext cx="6531815" cy="0"/>
            </a:xfrm>
            <a:prstGeom prst="line">
              <a:avLst/>
            </a:prstGeom>
            <a:ln w="53975">
              <a:solidFill>
                <a:srgbClr val="FF70B7"/>
              </a:solidFill>
            </a:ln>
          </p:spPr>
          <p:style>
            <a:lnRef idx="1">
              <a:schemeClr val="accent1"/>
            </a:lnRef>
            <a:fillRef idx="0">
              <a:schemeClr val="accent1"/>
            </a:fillRef>
            <a:effectRef idx="0">
              <a:schemeClr val="accent1"/>
            </a:effectRef>
            <a:fontRef idx="minor">
              <a:schemeClr val="tx1"/>
            </a:fontRef>
          </p:style>
        </p:cxnSp>
      </p:grpSp>
      <p:graphicFrame>
        <p:nvGraphicFramePr>
          <p:cNvPr id="30" name="表 29"/>
          <p:cNvGraphicFramePr>
            <a:graphicFrameLocks noGrp="1"/>
          </p:cNvGraphicFramePr>
          <p:nvPr>
            <p:extLst>
              <p:ext uri="{D42A27DB-BD31-4B8C-83A1-F6EECF244321}">
                <p14:modId xmlns:p14="http://schemas.microsoft.com/office/powerpoint/2010/main" val="2702054758"/>
              </p:ext>
            </p:extLst>
          </p:nvPr>
        </p:nvGraphicFramePr>
        <p:xfrm>
          <a:off x="484537" y="8412813"/>
          <a:ext cx="6264000" cy="122400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3368792584"/>
                    </a:ext>
                  </a:extLst>
                </a:gridCol>
                <a:gridCol w="1980000">
                  <a:extLst>
                    <a:ext uri="{9D8B030D-6E8A-4147-A177-3AD203B41FA5}">
                      <a16:colId xmlns:a16="http://schemas.microsoft.com/office/drawing/2014/main" val="1969114919"/>
                    </a:ext>
                  </a:extLst>
                </a:gridCol>
                <a:gridCol w="1980000">
                  <a:extLst>
                    <a:ext uri="{9D8B030D-6E8A-4147-A177-3AD203B41FA5}">
                      <a16:colId xmlns:a16="http://schemas.microsoft.com/office/drawing/2014/main" val="3858673507"/>
                    </a:ext>
                  </a:extLst>
                </a:gridCol>
                <a:gridCol w="864000">
                  <a:extLst>
                    <a:ext uri="{9D8B030D-6E8A-4147-A177-3AD203B41FA5}">
                      <a16:colId xmlns:a16="http://schemas.microsoft.com/office/drawing/2014/main" val="1238934790"/>
                    </a:ext>
                  </a:extLst>
                </a:gridCol>
              </a:tblGrid>
              <a:tr h="288000">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日程 </a:t>
                      </a:r>
                      <a:r>
                        <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a:t>
                      </a:r>
                      <a:r>
                        <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B</a:t>
                      </a:r>
                      <a:r>
                        <a:rPr kumimoji="1" lang="ja-JP" altLang="en-US" sz="70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どちらかをお選びください）</a:t>
                      </a:r>
                      <a:endParaRPr kumimoji="1" lang="ja-JP" altLang="en-US" sz="7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講座内容</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料　金</a:t>
                      </a:r>
                      <a:endParaRPr kumimoji="1" lang="en-US" altLang="ja-JP" sz="9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468000">
                <a:tc rowSpan="2">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年少夏期講習</a:t>
                      </a:r>
                      <a:endParaRPr kumimoji="1" lang="en-US" altLang="ja-JP" sz="105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A</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7/28</a:t>
                      </a:r>
                      <a:r>
                        <a:rPr kumimoji="1" lang="ja-JP" altLang="en-US" sz="800" dirty="0" smtClean="0">
                          <a:latin typeface="BIZ UDPゴシック" panose="020B0400000000000000" pitchFamily="50" charset="-128"/>
                          <a:ea typeface="BIZ UDPゴシック" panose="020B0400000000000000" pitchFamily="50" charset="-128"/>
                        </a:rPr>
                        <a:t>（金）</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29</a:t>
                      </a:r>
                      <a:r>
                        <a:rPr kumimoji="1" lang="ja-JP" altLang="en-US" sz="800" dirty="0" smtClean="0">
                          <a:latin typeface="BIZ UDPゴシック" panose="020B0400000000000000" pitchFamily="50" charset="-128"/>
                          <a:ea typeface="BIZ UDPゴシック" panose="020B0400000000000000" pitchFamily="50" charset="-128"/>
                        </a:rPr>
                        <a:t>（土）</a:t>
                      </a:r>
                      <a:endParaRPr kumimoji="1" lang="en-US" altLang="ja-JP" sz="8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11</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l"/>
                      <a:r>
                        <a:rPr kumimoji="1" lang="ja-JP" altLang="en-US" sz="800" dirty="0" smtClean="0">
                          <a:latin typeface="BIZ UDP明朝 Medium" panose="02020500000000000000" pitchFamily="18" charset="-128"/>
                          <a:ea typeface="BIZ UDP明朝 Medium" panose="02020500000000000000" pitchFamily="18" charset="-128"/>
                        </a:rPr>
                        <a:t>年少のこの時期に知っておきたいことや身に付けておきたいことを学びます。</a:t>
                      </a:r>
                      <a:endParaRPr kumimoji="1" lang="en-US" altLang="ja-JP" sz="800" dirty="0" smtClean="0">
                        <a:latin typeface="BIZ UDP明朝 Medium" panose="02020500000000000000" pitchFamily="18" charset="-128"/>
                        <a:ea typeface="BIZ UDP明朝 Medium" panose="02020500000000000000" pitchFamily="18" charset="-128"/>
                      </a:endParaRPr>
                    </a:p>
                    <a:p>
                      <a:pPr algn="l"/>
                      <a:r>
                        <a:rPr kumimoji="1" lang="ja-JP" altLang="en-US" sz="800" dirty="0" smtClean="0">
                          <a:latin typeface="BIZ UDP明朝 Medium" panose="02020500000000000000" pitchFamily="18" charset="-128"/>
                          <a:ea typeface="BIZ UDP明朝 Medium" panose="02020500000000000000" pitchFamily="18" charset="-128"/>
                        </a:rPr>
                        <a:t>これから小学校受験対策を始める方はもちろん、小学校受験をご検討されている方にもお勧めの講座です。</a:t>
                      </a:r>
                      <a:endParaRPr kumimoji="1" lang="ja-JP" altLang="en-US" sz="800" dirty="0">
                        <a:latin typeface="BIZ UDP明朝 Medium" panose="02020500000000000000" pitchFamily="18" charset="-128"/>
                        <a:ea typeface="BIZ UDP明朝 Medium" panose="02020500000000000000" pitchFamily="18"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22,000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823568758"/>
                  </a:ext>
                </a:extLst>
              </a:tr>
              <a:tr h="468000">
                <a:tc vMerge="1">
                  <a:txBody>
                    <a:bodyPr/>
                    <a:lstStyle/>
                    <a:p>
                      <a:pPr algn="ctr"/>
                      <a:endParaRPr kumimoji="1" lang="en-US" altLang="ja-JP" sz="105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B</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8/14</a:t>
                      </a:r>
                      <a:r>
                        <a:rPr kumimoji="1" lang="ja-JP" altLang="en-US" sz="800" dirty="0" smtClean="0">
                          <a:latin typeface="BIZ UDPゴシック" panose="020B0400000000000000" pitchFamily="50" charset="-128"/>
                          <a:ea typeface="BIZ UDPゴシック" panose="020B0400000000000000" pitchFamily="50" charset="-128"/>
                        </a:rPr>
                        <a:t>（月）</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15</a:t>
                      </a:r>
                      <a:r>
                        <a:rPr kumimoji="1" lang="ja-JP" altLang="en-US" sz="800" dirty="0" smtClean="0">
                          <a:latin typeface="BIZ UDPゴシック" panose="020B0400000000000000" pitchFamily="50" charset="-128"/>
                          <a:ea typeface="BIZ UDPゴシック" panose="020B0400000000000000" pitchFamily="50" charset="-128"/>
                        </a:rPr>
                        <a:t>（火）</a:t>
                      </a:r>
                      <a:endParaRPr kumimoji="1" lang="en-US" altLang="ja-JP" sz="8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11</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800" dirty="0">
                        <a:latin typeface="BIZ UDP明朝 Medium" panose="02020500000000000000" pitchFamily="18" charset="-128"/>
                        <a:ea typeface="BIZ UDP明朝 Medium" panose="02020500000000000000" pitchFamily="18"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ct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567518134"/>
                  </a:ext>
                </a:extLst>
              </a:tr>
            </a:tbl>
          </a:graphicData>
        </a:graphic>
      </p:graphicFrame>
      <p:sp>
        <p:nvSpPr>
          <p:cNvPr id="14" name="正方形/長方形 13"/>
          <p:cNvSpPr/>
          <p:nvPr/>
        </p:nvSpPr>
        <p:spPr>
          <a:xfrm>
            <a:off x="671364" y="5565022"/>
            <a:ext cx="6258508" cy="374461"/>
          </a:xfrm>
          <a:prstGeom prst="rect">
            <a:avLst/>
          </a:prstGeom>
        </p:spPr>
        <p:txBody>
          <a:bodyPr wrap="square">
            <a:spAutoFit/>
          </a:bodyPr>
          <a:lstStyle/>
          <a:p>
            <a:pPr>
              <a:lnSpc>
                <a:spcPts val="2200"/>
              </a:lnSpc>
            </a:pPr>
            <a:r>
              <a:rPr lang="ja-JP" altLang="en-US" sz="1050" dirty="0" smtClean="0">
                <a:ln w="15875">
                  <a:noFill/>
                </a:ln>
                <a:solidFill>
                  <a:srgbClr val="002060"/>
                </a:solidFill>
                <a:latin typeface="BIZ UDP明朝 Medium" panose="02020500000000000000" pitchFamily="18" charset="-128"/>
                <a:ea typeface="BIZ UDP明朝 Medium" panose="02020500000000000000" pitchFamily="18" charset="-128"/>
              </a:rPr>
              <a:t>夏までの成果を</a:t>
            </a:r>
            <a:r>
              <a:rPr lang="ja-JP" altLang="en-US" sz="1050" dirty="0">
                <a:ln w="15875">
                  <a:noFill/>
                </a:ln>
                <a:solidFill>
                  <a:srgbClr val="002060"/>
                </a:solidFill>
                <a:latin typeface="BIZ UDP明朝 Medium" panose="02020500000000000000" pitchFamily="18" charset="-128"/>
                <a:ea typeface="BIZ UDP明朝 Medium" panose="02020500000000000000" pitchFamily="18" charset="-128"/>
              </a:rPr>
              <a:t>確認</a:t>
            </a:r>
            <a:r>
              <a:rPr lang="ja-JP" altLang="en-US" sz="1050" dirty="0" smtClean="0">
                <a:ln w="15875">
                  <a:noFill/>
                </a:ln>
                <a:solidFill>
                  <a:srgbClr val="002060"/>
                </a:solidFill>
                <a:latin typeface="BIZ UDP明朝 Medium" panose="02020500000000000000" pitchFamily="18" charset="-128"/>
                <a:ea typeface="BIZ UDP明朝 Medium" panose="02020500000000000000" pitchFamily="18" charset="-128"/>
              </a:rPr>
              <a:t>し、各小学校の出題傾向を知り、対策をしていきましょう。</a:t>
            </a:r>
            <a:endParaRPr lang="en-US" altLang="ja-JP" sz="1050" dirty="0" smtClean="0">
              <a:ln w="15875">
                <a:noFill/>
              </a:ln>
              <a:solidFill>
                <a:srgbClr val="002060"/>
              </a:solidFill>
              <a:latin typeface="BIZ UDP明朝 Medium" panose="02020500000000000000" pitchFamily="18" charset="-128"/>
              <a:ea typeface="BIZ UDP明朝 Medium" panose="02020500000000000000" pitchFamily="18" charset="-128"/>
            </a:endParaRPr>
          </a:p>
        </p:txBody>
      </p:sp>
      <p:sp>
        <p:nvSpPr>
          <p:cNvPr id="15" name="正方形/長方形 14"/>
          <p:cNvSpPr/>
          <p:nvPr/>
        </p:nvSpPr>
        <p:spPr>
          <a:xfrm>
            <a:off x="5378450" y="4963957"/>
            <a:ext cx="1905000" cy="374461"/>
          </a:xfrm>
          <a:prstGeom prst="rect">
            <a:avLst/>
          </a:prstGeom>
        </p:spPr>
        <p:txBody>
          <a:bodyPr wrap="square">
            <a:spAutoFit/>
          </a:bodyPr>
          <a:lstStyle/>
          <a:p>
            <a:pPr>
              <a:lnSpc>
                <a:spcPts val="2200"/>
              </a:lnSpc>
            </a:pPr>
            <a:r>
              <a:rPr lang="en-US" altLang="ja-JP" sz="1050" dirty="0" smtClean="0">
                <a:ln w="15875">
                  <a:noFill/>
                </a:ln>
                <a:latin typeface="BIZ UDP明朝 Medium" panose="02020500000000000000" pitchFamily="18" charset="-128"/>
                <a:ea typeface="BIZ UDP明朝 Medium" panose="02020500000000000000" pitchFamily="18" charset="-128"/>
              </a:rPr>
              <a:t>※</a:t>
            </a:r>
            <a:r>
              <a:rPr lang="ja-JP" altLang="en-US" sz="1050" dirty="0" smtClean="0">
                <a:ln w="15875">
                  <a:noFill/>
                </a:ln>
                <a:latin typeface="BIZ UDP明朝 Medium" panose="02020500000000000000" pitchFamily="18" charset="-128"/>
                <a:ea typeface="BIZ UDP明朝 Medium" panose="02020500000000000000" pitchFamily="18" charset="-128"/>
              </a:rPr>
              <a:t>①と②は別内容です。</a:t>
            </a:r>
            <a:endParaRPr lang="en-US" altLang="ja-JP" sz="1050" dirty="0" smtClean="0">
              <a:ln w="15875">
                <a:noFill/>
              </a:ln>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53081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1" name="グループ化 40"/>
          <p:cNvGrpSpPr/>
          <p:nvPr/>
        </p:nvGrpSpPr>
        <p:grpSpPr>
          <a:xfrm>
            <a:off x="425450" y="854075"/>
            <a:ext cx="6594771" cy="325434"/>
            <a:chOff x="425450" y="1351274"/>
            <a:chExt cx="6594771" cy="325434"/>
          </a:xfrm>
        </p:grpSpPr>
        <p:sp>
          <p:nvSpPr>
            <p:cNvPr id="42" name="正方形/長方形 41"/>
            <p:cNvSpPr/>
            <p:nvPr/>
          </p:nvSpPr>
          <p:spPr>
            <a:xfrm>
              <a:off x="425450" y="1351274"/>
              <a:ext cx="6594771" cy="297517"/>
            </a:xfrm>
            <a:prstGeom prst="rect">
              <a:avLst/>
            </a:prstGeom>
            <a:noFill/>
          </p:spPr>
          <p:txBody>
            <a:bodyPr wrap="square">
              <a:spAutoFit/>
            </a:bodyPr>
            <a:lstStyle/>
            <a:p>
              <a:pPr>
                <a:lnSpc>
                  <a:spcPts val="1600"/>
                </a:lnSpc>
              </a:pPr>
              <a:r>
                <a:rPr lang="ja-JP" altLang="en-US" sz="1600" b="1" spc="120" dirty="0" smtClean="0">
                  <a:ln w="15875">
                    <a:noFill/>
                  </a:ln>
                  <a:solidFill>
                    <a:srgbClr val="00B0F0"/>
                  </a:solidFill>
                  <a:latin typeface="BIZ UDPゴシック" panose="020B0400000000000000" pitchFamily="50" charset="-128"/>
                  <a:ea typeface="BIZ UDPゴシック" panose="020B0400000000000000" pitchFamily="50" charset="-128"/>
                </a:rPr>
                <a:t>年中クラス </a:t>
              </a:r>
              <a:r>
                <a:rPr lang="ja-JP" altLang="en-US" sz="1200" b="1" spc="120" dirty="0" smtClean="0">
                  <a:ln w="15875">
                    <a:noFill/>
                  </a:ln>
                  <a:solidFill>
                    <a:srgbClr val="00B0F0"/>
                  </a:solidFill>
                  <a:latin typeface="BIZ UDP明朝 Medium" panose="02020500000000000000" pitchFamily="18" charset="-128"/>
                  <a:ea typeface="BIZ UDP明朝 Medium" panose="02020500000000000000" pitchFamily="18" charset="-128"/>
                </a:rPr>
                <a:t>（</a:t>
              </a:r>
              <a:r>
                <a:rPr lang="en-US" altLang="ja-JP" sz="1200" spc="120" dirty="0" smtClean="0">
                  <a:ln w="15875">
                    <a:noFill/>
                  </a:ln>
                  <a:solidFill>
                    <a:srgbClr val="00B0F0"/>
                  </a:solidFill>
                  <a:latin typeface="BIZ UDP明朝 Medium" panose="02020500000000000000" pitchFamily="18" charset="-128"/>
                  <a:ea typeface="BIZ UDP明朝 Medium" panose="02020500000000000000" pitchFamily="18" charset="-128"/>
                </a:rPr>
                <a:t>2023</a:t>
              </a:r>
              <a:r>
                <a:rPr lang="ja-JP" altLang="en-US" sz="1200" spc="120" dirty="0" smtClean="0">
                  <a:ln w="15875">
                    <a:noFill/>
                  </a:ln>
                  <a:solidFill>
                    <a:srgbClr val="00B0F0"/>
                  </a:solidFill>
                  <a:latin typeface="BIZ UDP明朝 Medium" panose="02020500000000000000" pitchFamily="18" charset="-128"/>
                  <a:ea typeface="BIZ UDP明朝 Medium" panose="02020500000000000000" pitchFamily="18" charset="-128"/>
                </a:rPr>
                <a:t>年度年中のお子様対象）</a:t>
              </a:r>
              <a:endParaRPr lang="en-US" altLang="ja-JP" sz="1200" spc="120" dirty="0" smtClean="0">
                <a:ln w="15875">
                  <a:noFill/>
                </a:ln>
                <a:solidFill>
                  <a:srgbClr val="00B0F0"/>
                </a:solidFill>
                <a:latin typeface="BIZ UDP明朝 Medium" panose="02020500000000000000" pitchFamily="18" charset="-128"/>
                <a:ea typeface="BIZ UDP明朝 Medium" panose="02020500000000000000" pitchFamily="18" charset="-128"/>
              </a:endParaRPr>
            </a:p>
          </p:txBody>
        </p:sp>
        <p:cxnSp>
          <p:nvCxnSpPr>
            <p:cNvPr id="44" name="直線コネクタ 43"/>
            <p:cNvCxnSpPr/>
            <p:nvPr/>
          </p:nvCxnSpPr>
          <p:spPr>
            <a:xfrm>
              <a:off x="446835" y="1676708"/>
              <a:ext cx="6531815" cy="0"/>
            </a:xfrm>
            <a:prstGeom prst="line">
              <a:avLst/>
            </a:prstGeom>
            <a:ln w="53975">
              <a:solidFill>
                <a:srgbClr val="00B0F0"/>
              </a:solidFill>
            </a:ln>
          </p:spPr>
          <p:style>
            <a:lnRef idx="1">
              <a:schemeClr val="accent1"/>
            </a:lnRef>
            <a:fillRef idx="0">
              <a:schemeClr val="accent1"/>
            </a:fillRef>
            <a:effectRef idx="0">
              <a:schemeClr val="accent1"/>
            </a:effectRef>
            <a:fontRef idx="minor">
              <a:schemeClr val="tx1"/>
            </a:fontRef>
          </p:style>
        </p:cxnSp>
      </p:grpSp>
      <p:graphicFrame>
        <p:nvGraphicFramePr>
          <p:cNvPr id="45" name="表 44"/>
          <p:cNvGraphicFramePr>
            <a:graphicFrameLocks noGrp="1"/>
          </p:cNvGraphicFramePr>
          <p:nvPr>
            <p:extLst>
              <p:ext uri="{D42A27DB-BD31-4B8C-83A1-F6EECF244321}">
                <p14:modId xmlns:p14="http://schemas.microsoft.com/office/powerpoint/2010/main" val="377984517"/>
              </p:ext>
            </p:extLst>
          </p:nvPr>
        </p:nvGraphicFramePr>
        <p:xfrm>
          <a:off x="552225" y="1445756"/>
          <a:ext cx="6350225" cy="386432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3368792584"/>
                    </a:ext>
                  </a:extLst>
                </a:gridCol>
                <a:gridCol w="1938425">
                  <a:extLst>
                    <a:ext uri="{9D8B030D-6E8A-4147-A177-3AD203B41FA5}">
                      <a16:colId xmlns:a16="http://schemas.microsoft.com/office/drawing/2014/main" val="1969114919"/>
                    </a:ext>
                  </a:extLst>
                </a:gridCol>
                <a:gridCol w="2133600">
                  <a:extLst>
                    <a:ext uri="{9D8B030D-6E8A-4147-A177-3AD203B41FA5}">
                      <a16:colId xmlns:a16="http://schemas.microsoft.com/office/drawing/2014/main" val="3453237595"/>
                    </a:ext>
                  </a:extLst>
                </a:gridCol>
                <a:gridCol w="838200">
                  <a:extLst>
                    <a:ext uri="{9D8B030D-6E8A-4147-A177-3AD203B41FA5}">
                      <a16:colId xmlns:a16="http://schemas.microsoft.com/office/drawing/2014/main" val="3858673507"/>
                    </a:ext>
                  </a:extLst>
                </a:gridCol>
              </a:tblGrid>
              <a:tr h="288000">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講　座</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日程 </a:t>
                      </a:r>
                      <a:r>
                        <a:rPr kumimoji="1" lang="ja-JP" altLang="en-US" sz="700" dirty="0" smtClean="0">
                          <a:latin typeface="BIZ UDPゴシック" panose="020B0400000000000000" pitchFamily="50" charset="-128"/>
                          <a:ea typeface="BIZ UDPゴシック" panose="020B0400000000000000" pitchFamily="50" charset="-128"/>
                        </a:rPr>
                        <a:t>（</a:t>
                      </a:r>
                      <a:r>
                        <a:rPr kumimoji="1" lang="en-US" altLang="ja-JP" sz="700" dirty="0" smtClean="0">
                          <a:latin typeface="BIZ UDPゴシック" panose="020B0400000000000000" pitchFamily="50" charset="-128"/>
                          <a:ea typeface="BIZ UDPゴシック" panose="020B0400000000000000" pitchFamily="50" charset="-128"/>
                        </a:rPr>
                        <a:t>A</a:t>
                      </a:r>
                      <a:r>
                        <a:rPr kumimoji="1" lang="ja-JP" altLang="en-US" sz="700" dirty="0" smtClean="0">
                          <a:latin typeface="BIZ UDPゴシック" panose="020B0400000000000000" pitchFamily="50" charset="-128"/>
                          <a:ea typeface="BIZ UDPゴシック" panose="020B0400000000000000" pitchFamily="50" charset="-128"/>
                        </a:rPr>
                        <a:t>・</a:t>
                      </a:r>
                      <a:r>
                        <a:rPr kumimoji="1" lang="en-US" altLang="ja-JP" sz="700" dirty="0" smtClean="0">
                          <a:latin typeface="BIZ UDPゴシック" panose="020B0400000000000000" pitchFamily="50" charset="-128"/>
                          <a:ea typeface="BIZ UDPゴシック" panose="020B0400000000000000" pitchFamily="50" charset="-128"/>
                        </a:rPr>
                        <a:t>B</a:t>
                      </a:r>
                      <a:r>
                        <a:rPr kumimoji="1" lang="ja-JP" altLang="en-US" sz="700" dirty="0" smtClean="0">
                          <a:latin typeface="BIZ UDPゴシック" panose="020B0400000000000000" pitchFamily="50" charset="-128"/>
                          <a:ea typeface="BIZ UDPゴシック" panose="020B0400000000000000" pitchFamily="50" charset="-128"/>
                        </a:rPr>
                        <a:t>どちらかをお選びください）</a:t>
                      </a:r>
                      <a:endParaRPr kumimoji="1" lang="ja-JP" altLang="en-US" sz="7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900" dirty="0" smtClean="0">
                          <a:latin typeface="BIZ UDPゴシック" panose="020B0400000000000000" pitchFamily="50" charset="-128"/>
                          <a:ea typeface="BIZ UDPゴシック" panose="020B0400000000000000" pitchFamily="50" charset="-128"/>
                        </a:rPr>
                        <a:t>講座内容</a:t>
                      </a:r>
                      <a:endParaRPr kumimoji="1" lang="ja-JP" altLang="en-US" sz="90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smtClean="0">
                          <a:latin typeface="BIZ UDPゴシック" panose="020B0400000000000000" pitchFamily="50" charset="-128"/>
                          <a:ea typeface="BIZ UDPゴシック" panose="020B0400000000000000" pitchFamily="50" charset="-128"/>
                        </a:rPr>
                        <a:t>料　金</a:t>
                      </a:r>
                      <a:endParaRPr kumimoji="1" lang="en-US" altLang="ja-JP" sz="700" dirty="0" smtClean="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19375378"/>
                  </a:ext>
                </a:extLst>
              </a:tr>
              <a:tr h="432000">
                <a:tc rowSpan="2">
                  <a:txBody>
                    <a:bodyPr/>
                    <a:lstStyle/>
                    <a:p>
                      <a:pPr algn="ctr">
                        <a:lnSpc>
                          <a:spcPct val="150000"/>
                        </a:lnSpc>
                      </a:pPr>
                      <a:r>
                        <a:rPr kumimoji="1" lang="ja-JP" altLang="en-US" sz="1050" dirty="0" smtClean="0">
                          <a:latin typeface="BIZ UDPゴシック" panose="020B0400000000000000" pitchFamily="50" charset="-128"/>
                          <a:ea typeface="BIZ UDPゴシック" panose="020B0400000000000000" pitchFamily="50" charset="-128"/>
                        </a:rPr>
                        <a:t>年中夏期講習</a:t>
                      </a:r>
                      <a:endParaRPr kumimoji="1" lang="en-US" altLang="ja-JP" sz="1050" dirty="0" smtClean="0">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050" dirty="0" smtClean="0">
                          <a:latin typeface="BIZ UDPゴシック" panose="020B0400000000000000" pitchFamily="50" charset="-128"/>
                          <a:ea typeface="BIZ UDPゴシック" panose="020B0400000000000000" pitchFamily="50" charset="-128"/>
                        </a:rPr>
                        <a:t> </a:t>
                      </a:r>
                      <a:r>
                        <a:rPr kumimoji="1" lang="en-US" altLang="ja-JP" sz="1050" dirty="0" smtClean="0">
                          <a:latin typeface="BIZ UDPゴシック" panose="020B0400000000000000" pitchFamily="50" charset="-128"/>
                          <a:ea typeface="BIZ UDPゴシック" panose="020B0400000000000000" pitchFamily="50" charset="-128"/>
                        </a:rPr>
                        <a:t>【</a:t>
                      </a:r>
                      <a:r>
                        <a:rPr kumimoji="1" lang="ja-JP" altLang="en-US" sz="1050" dirty="0" smtClean="0">
                          <a:latin typeface="BIZ UDPゴシック" panose="020B0400000000000000" pitchFamily="50" charset="-128"/>
                          <a:ea typeface="BIZ UDPゴシック" panose="020B0400000000000000" pitchFamily="50" charset="-128"/>
                        </a:rPr>
                        <a:t>在籍生必修</a:t>
                      </a:r>
                      <a:r>
                        <a:rPr kumimoji="1" lang="en-US" altLang="ja-JP" sz="1050" dirty="0" smtClean="0">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A</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8/4</a:t>
                      </a:r>
                      <a:r>
                        <a:rPr kumimoji="1" lang="ja-JP" altLang="en-US" sz="800" dirty="0" smtClean="0">
                          <a:latin typeface="BIZ UDPゴシック" panose="020B0400000000000000" pitchFamily="50" charset="-128"/>
                          <a:ea typeface="BIZ UDPゴシック" panose="020B0400000000000000" pitchFamily="50" charset="-128"/>
                        </a:rPr>
                        <a:t>（金）</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5</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（土）</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6</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（日）</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l">
                        <a:lnSpc>
                          <a:spcPts val="1200"/>
                        </a:lnSpc>
                      </a:pPr>
                      <a:r>
                        <a:rPr kumimoji="1" lang="ja-JP" altLang="en-US" sz="800" dirty="0" smtClean="0">
                          <a:latin typeface="BIZ UDP明朝 Medium" panose="02020500000000000000" pitchFamily="18" charset="-128"/>
                          <a:ea typeface="BIZ UDP明朝 Medium" panose="02020500000000000000" pitchFamily="18" charset="-128"/>
                        </a:rPr>
                        <a:t>小学校受験に必要な分野をバランスよく行います。年中の夏から受験対策を始める方、年中のうちに基礎の力をつけておきたい方にお勧めの講座です。</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44,000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823568758"/>
                  </a:ext>
                </a:extLst>
              </a:tr>
              <a:tr h="432000">
                <a:tc vMerge="1">
                  <a:txBody>
                    <a:bodyPr/>
                    <a:lstStyle/>
                    <a:p>
                      <a:pPr algn="ct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B</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8/18</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（金）</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19</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（土）</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20</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cs typeface="+mn-cs"/>
                        </a:rPr>
                        <a:t>（日）</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cs typeface="+mn-cs"/>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9</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ctr">
                        <a:lnSpc>
                          <a:spcPts val="1400"/>
                        </a:lnSpc>
                      </a:pP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ct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87801291"/>
                  </a:ext>
                </a:extLst>
              </a:tr>
              <a:tr h="432000">
                <a:tc rowSpan="2">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年中ステップアップ</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A</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8/19</a:t>
                      </a:r>
                      <a:r>
                        <a:rPr kumimoji="1" lang="ja-JP" altLang="en-US" sz="800" dirty="0" smtClean="0">
                          <a:latin typeface="BIZ UDPゴシック" panose="020B0400000000000000" pitchFamily="50" charset="-128"/>
                          <a:ea typeface="BIZ UDPゴシック" panose="020B0400000000000000" pitchFamily="50" charset="-128"/>
                        </a:rPr>
                        <a:t>（土）</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20</a:t>
                      </a:r>
                      <a:r>
                        <a:rPr kumimoji="1" lang="ja-JP" altLang="en-US" sz="800" dirty="0" smtClean="0">
                          <a:latin typeface="BIZ UDPゴシック" panose="020B0400000000000000" pitchFamily="50" charset="-128"/>
                          <a:ea typeface="BIZ UDPゴシック" panose="020B0400000000000000" pitchFamily="50" charset="-128"/>
                        </a:rPr>
                        <a:t>（日）</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14</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l">
                        <a:lnSpc>
                          <a:spcPts val="1400"/>
                        </a:lnSpc>
                      </a:pPr>
                      <a:r>
                        <a:rPr kumimoji="1" lang="ja-JP" altLang="en-US" sz="800" dirty="0" smtClean="0">
                          <a:latin typeface="BIZ UDP明朝 Medium" panose="02020500000000000000" pitchFamily="18" charset="-128"/>
                          <a:ea typeface="BIZ UDP明朝 Medium" panose="02020500000000000000" pitchFamily="18" charset="-128"/>
                        </a:rPr>
                        <a:t>難関校の受験を見据えた、レベルアップのコースです。既に対策を始めていて、ステップアップしたい方にお勧めの講座です。</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algn="ctr"/>
                      <a:r>
                        <a:rPr kumimoji="1" lang="en-US" altLang="ja-JP" sz="950" dirty="0" smtClean="0">
                          <a:latin typeface="BIZ UDPゴシック" panose="020B0400000000000000" pitchFamily="50" charset="-128"/>
                          <a:ea typeface="BIZ UDPゴシック" panose="020B0400000000000000" pitchFamily="50" charset="-128"/>
                        </a:rPr>
                        <a:t>22,000</a:t>
                      </a:r>
                      <a:r>
                        <a:rPr kumimoji="1" lang="ja-JP" altLang="en-US" sz="950" dirty="0" smtClean="0">
                          <a:latin typeface="BIZ UDPゴシック" panose="020B0400000000000000" pitchFamily="50" charset="-128"/>
                          <a:ea typeface="BIZ UDPゴシック" panose="020B0400000000000000" pitchFamily="50" charset="-128"/>
                        </a:rPr>
                        <a:t>円</a:t>
                      </a: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37040875"/>
                  </a:ext>
                </a:extLst>
              </a:tr>
              <a:tr h="432000">
                <a:tc vMerge="1">
                  <a:txBody>
                    <a:bodyPr/>
                    <a:lstStyle/>
                    <a:p>
                      <a:pPr algn="ct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B</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8/23</a:t>
                      </a:r>
                      <a:r>
                        <a:rPr kumimoji="1" lang="ja-JP" altLang="en-US" sz="800" dirty="0" smtClean="0">
                          <a:latin typeface="BIZ UDPゴシック" panose="020B0400000000000000" pitchFamily="50" charset="-128"/>
                          <a:ea typeface="BIZ UDPゴシック" panose="020B0400000000000000" pitchFamily="50" charset="-128"/>
                        </a:rPr>
                        <a:t>（水）</a:t>
                      </a:r>
                      <a:r>
                        <a:rPr kumimoji="1" lang="ja-JP" altLang="en-US" sz="1000" dirty="0" smtClean="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24</a:t>
                      </a:r>
                      <a:r>
                        <a:rPr kumimoji="1" lang="ja-JP" altLang="en-US" sz="800" dirty="0" smtClean="0">
                          <a:latin typeface="BIZ UDPゴシック" panose="020B0400000000000000" pitchFamily="50" charset="-128"/>
                          <a:ea typeface="BIZ UDPゴシック" panose="020B0400000000000000" pitchFamily="50" charset="-128"/>
                        </a:rPr>
                        <a:t>（木）</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00</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ctr">
                        <a:lnSpc>
                          <a:spcPts val="1400"/>
                        </a:lnSpc>
                      </a:pP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ctr"/>
                      <a:endParaRPr kumimoji="1" lang="ja-JP" altLang="en-US" sz="9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86934548"/>
                  </a:ext>
                </a:extLst>
              </a:tr>
              <a:tr h="432000">
                <a:tc>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年中絵画・制作①</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7/2</a:t>
                      </a:r>
                      <a:r>
                        <a:rPr kumimoji="1" lang="ja-JP" altLang="en-US" sz="800" dirty="0" smtClean="0">
                          <a:latin typeface="BIZ UDPゴシック" panose="020B0400000000000000" pitchFamily="50" charset="-128"/>
                          <a:ea typeface="BIZ UDPゴシック" panose="020B0400000000000000" pitchFamily="50" charset="-128"/>
                        </a:rPr>
                        <a:t>（日）</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16</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2">
                  <a:txBody>
                    <a:bodyPr/>
                    <a:lstStyle/>
                    <a:p>
                      <a:pPr marL="0" marR="0" lvl="0" indent="0" algn="l" defTabSz="914400" eaLnBrk="1" fontAlgn="auto" latinLnBrk="0" hangingPunct="1">
                        <a:lnSpc>
                          <a:spcPts val="1400"/>
                        </a:lnSpc>
                        <a:spcBef>
                          <a:spcPts val="0"/>
                        </a:spcBef>
                        <a:spcAft>
                          <a:spcPts val="0"/>
                        </a:spcAft>
                        <a:buClrTx/>
                        <a:buSzTx/>
                        <a:buFontTx/>
                        <a:buNone/>
                        <a:tabLst/>
                        <a:defRPr/>
                      </a:pPr>
                      <a:r>
                        <a:rPr kumimoji="1" lang="ja-JP" altLang="en-US" sz="800" dirty="0" smtClean="0">
                          <a:latin typeface="BIZ UDP明朝 Medium" panose="02020500000000000000" pitchFamily="18" charset="-128"/>
                          <a:ea typeface="BIZ UDP明朝 Medium" panose="02020500000000000000" pitchFamily="18" charset="-128"/>
                        </a:rPr>
                        <a:t>巧緻性は成果がでるのに時間がかかるもの。余裕をもって年中のうちからはじめましょう。道具の使い方からはじめ、自分の顔の描き方も覚えます。①絵画②制作をメインで行います。</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11,000</a:t>
                      </a:r>
                      <a:r>
                        <a:rPr kumimoji="1" lang="ja-JP" altLang="en-US"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a:t>
                      </a:r>
                      <a:endParaRPr kumimoji="1" lang="ja-JP" altLang="en-US" sz="95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555181529"/>
                  </a:ext>
                </a:extLst>
              </a:tr>
              <a:tr h="432000">
                <a:tc>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年中絵画・制作②</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7/27</a:t>
                      </a:r>
                      <a:r>
                        <a:rPr kumimoji="1" lang="ja-JP" altLang="en-US" sz="800" dirty="0" smtClean="0">
                          <a:latin typeface="BIZ UDPゴシック" panose="020B0400000000000000" pitchFamily="50" charset="-128"/>
                          <a:ea typeface="BIZ UDPゴシック" panose="020B0400000000000000" pitchFamily="50" charset="-128"/>
                        </a:rPr>
                        <a:t>（木）</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11</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lnSpc>
                          <a:spcPts val="1400"/>
                        </a:lnSpc>
                      </a:pPr>
                      <a:endParaRPr kumimoji="1" lang="ja-JP" altLang="en-US" sz="800" dirty="0" smtClean="0">
                        <a:latin typeface="BIZ UDP明朝 Medium" panose="02020500000000000000" pitchFamily="18" charset="-128"/>
                        <a:ea typeface="BIZ UDP明朝 Medium" panose="02020500000000000000" pitchFamily="18"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11,000</a:t>
                      </a:r>
                      <a:r>
                        <a:rPr kumimoji="1" lang="ja-JP" altLang="en-US"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a:t>
                      </a:r>
                      <a:endParaRPr kumimoji="1" lang="ja-JP" altLang="en-US" sz="95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68553555"/>
                  </a:ext>
                </a:extLst>
              </a:tr>
              <a:tr h="401320">
                <a:tc>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年中運動①</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7/29</a:t>
                      </a:r>
                      <a:r>
                        <a:rPr kumimoji="1" lang="ja-JP" altLang="en-US" sz="800" dirty="0" smtClean="0">
                          <a:latin typeface="BIZ UDPゴシック" panose="020B0400000000000000" pitchFamily="50" charset="-128"/>
                          <a:ea typeface="BIZ UDPゴシック" panose="020B0400000000000000" pitchFamily="50" charset="-128"/>
                        </a:rPr>
                        <a:t>（土）</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14</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30</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a:lnSpc>
                          <a:spcPts val="1400"/>
                        </a:lnSpc>
                      </a:pPr>
                      <a:r>
                        <a:rPr kumimoji="1" lang="ja-JP" altLang="en-US" sz="800" dirty="0" smtClean="0">
                          <a:latin typeface="BIZ UDP明朝 Medium" panose="02020500000000000000" pitchFamily="18" charset="-128"/>
                          <a:ea typeface="BIZ UDP明朝 Medium" panose="02020500000000000000" pitchFamily="18" charset="-128"/>
                        </a:rPr>
                        <a:t>平均台や跳び箱、縄跳びなどに慣れるだけではなく、指示行動の練習も行いますので、集団行動にも役立ちます。①平均台・ボール・なわとび②跳び箱・マットを中心に行います。</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11,000</a:t>
                      </a:r>
                      <a:r>
                        <a:rPr kumimoji="1" lang="ja-JP" altLang="en-US"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a:t>
                      </a:r>
                      <a:endParaRPr kumimoji="1" lang="ja-JP" altLang="en-US" sz="95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23297928"/>
                  </a:ext>
                </a:extLst>
              </a:tr>
              <a:tr h="401320">
                <a:tc>
                  <a:txBody>
                    <a:bodyPr/>
                    <a:lstStyle/>
                    <a:p>
                      <a:pPr algn="ctr"/>
                      <a:r>
                        <a:rPr kumimoji="1" lang="ja-JP" altLang="en-US" sz="1050" dirty="0" smtClean="0">
                          <a:latin typeface="BIZ UDPゴシック" panose="020B0400000000000000" pitchFamily="50" charset="-128"/>
                          <a:ea typeface="BIZ UDPゴシック" panose="020B0400000000000000" pitchFamily="50" charset="-128"/>
                        </a:rPr>
                        <a:t>年中運動②</a:t>
                      </a:r>
                      <a:endParaRPr kumimoji="1" lang="ja-JP" altLang="en-US" sz="1050" dirty="0">
                        <a:latin typeface="BIZ UDPゴシック" panose="020B0400000000000000" pitchFamily="50" charset="-128"/>
                        <a:ea typeface="BIZ UDPゴシック" panose="020B0400000000000000" pitchFamily="50" charset="-128"/>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lnSpc>
                          <a:spcPts val="1400"/>
                        </a:lnSpc>
                      </a:pPr>
                      <a:r>
                        <a:rPr kumimoji="1" lang="en-US" altLang="ja-JP" sz="1000" dirty="0" smtClean="0">
                          <a:latin typeface="BIZ UDPゴシック" panose="020B0400000000000000" pitchFamily="50" charset="-128"/>
                          <a:ea typeface="BIZ UDPゴシック" panose="020B0400000000000000" pitchFamily="50" charset="-128"/>
                        </a:rPr>
                        <a:t>8/26</a:t>
                      </a:r>
                      <a:r>
                        <a:rPr kumimoji="1" lang="ja-JP" altLang="en-US" sz="800" dirty="0" smtClean="0">
                          <a:latin typeface="BIZ UDPゴシック" panose="020B0400000000000000" pitchFamily="50" charset="-128"/>
                          <a:ea typeface="BIZ UDPゴシック" panose="020B0400000000000000" pitchFamily="50" charset="-128"/>
                        </a:rPr>
                        <a:t>（土）</a:t>
                      </a:r>
                      <a:endParaRPr kumimoji="1" lang="en-US" altLang="ja-JP" sz="1000" dirty="0" smtClean="0">
                        <a:latin typeface="BIZ UDPゴシック" panose="020B0400000000000000" pitchFamily="50" charset="-128"/>
                        <a:ea typeface="BIZ UDPゴシック" panose="020B0400000000000000" pitchFamily="50" charset="-128"/>
                      </a:endParaRPr>
                    </a:p>
                    <a:p>
                      <a:pPr algn="ctr">
                        <a:lnSpc>
                          <a:spcPts val="1400"/>
                        </a:lnSpc>
                      </a:pPr>
                      <a:r>
                        <a:rPr kumimoji="1" lang="en-US" altLang="ja-JP" sz="900" dirty="0" smtClean="0">
                          <a:latin typeface="BIZ UDPゴシック" panose="020B0400000000000000" pitchFamily="50" charset="-128"/>
                          <a:ea typeface="BIZ UDPゴシック" panose="020B0400000000000000" pitchFamily="50" charset="-128"/>
                        </a:rPr>
                        <a:t>12</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45</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13</a:t>
                      </a:r>
                      <a:r>
                        <a:rPr kumimoji="1" lang="ja-JP" altLang="en-US" sz="900" dirty="0" smtClean="0">
                          <a:latin typeface="BIZ UDPゴシック" panose="020B0400000000000000" pitchFamily="50" charset="-128"/>
                          <a:ea typeface="BIZ UDPゴシック" panose="020B0400000000000000" pitchFamily="50" charset="-128"/>
                        </a:rPr>
                        <a:t>：</a:t>
                      </a:r>
                      <a:r>
                        <a:rPr kumimoji="1" lang="en-US" altLang="ja-JP" sz="900" dirty="0" smtClean="0">
                          <a:latin typeface="BIZ UDPゴシック" panose="020B0400000000000000" pitchFamily="50" charset="-128"/>
                          <a:ea typeface="BIZ UDPゴシック" panose="020B0400000000000000" pitchFamily="50" charset="-128"/>
                        </a:rPr>
                        <a:t>45</a:t>
                      </a:r>
                      <a:endParaRPr kumimoji="1" lang="ja-JP" altLang="en-US" sz="900" dirty="0" smtClean="0">
                        <a:latin typeface="BIZ UDPゴシック" panose="020B0400000000000000" pitchFamily="50" charset="-128"/>
                        <a:ea typeface="BIZ UDPゴシック" panose="020B0400000000000000" pitchFamily="50" charset="-128"/>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11,000</a:t>
                      </a:r>
                      <a:r>
                        <a:rPr kumimoji="1" lang="ja-JP" altLang="en-US" sz="950" b="0" i="0" u="none" strike="noStrike" kern="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17548301"/>
                  </a:ext>
                </a:extLst>
              </a:tr>
            </a:tbl>
          </a:graphicData>
        </a:graphic>
      </p:graphicFrame>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1078" y="9325558"/>
            <a:ext cx="1912468" cy="520117"/>
          </a:xfrm>
          <a:prstGeom prst="rect">
            <a:avLst/>
          </a:prstGeom>
        </p:spPr>
      </p:pic>
      <p:sp>
        <p:nvSpPr>
          <p:cNvPr id="14" name="正方形/長方形 13"/>
          <p:cNvSpPr/>
          <p:nvPr/>
        </p:nvSpPr>
        <p:spPr>
          <a:xfrm>
            <a:off x="460079" y="6645275"/>
            <a:ext cx="6594771" cy="297517"/>
          </a:xfrm>
          <a:prstGeom prst="rect">
            <a:avLst/>
          </a:prstGeom>
          <a:noFill/>
        </p:spPr>
        <p:txBody>
          <a:bodyPr wrap="square">
            <a:spAutoFit/>
          </a:bodyPr>
          <a:lstStyle/>
          <a:p>
            <a:pPr>
              <a:lnSpc>
                <a:spcPts val="1600"/>
              </a:lnSpc>
            </a:pPr>
            <a:r>
              <a:rPr lang="ja-JP" altLang="en-US" sz="1600" b="1" spc="120" dirty="0" smtClean="0">
                <a:ln w="15875">
                  <a:noFill/>
                </a:ln>
                <a:solidFill>
                  <a:srgbClr val="002060"/>
                </a:solidFill>
                <a:latin typeface="BIZ UDPゴシック" panose="020B0400000000000000" pitchFamily="50" charset="-128"/>
                <a:ea typeface="BIZ UDPゴシック" panose="020B0400000000000000" pitchFamily="50" charset="-128"/>
              </a:rPr>
              <a:t>お申込み方法</a:t>
            </a:r>
            <a:endParaRPr lang="en-US" altLang="ja-JP" sz="1600" spc="120" dirty="0">
              <a:ln w="15875">
                <a:noFill/>
              </a:ln>
              <a:solidFill>
                <a:srgbClr val="002060"/>
              </a:solidFill>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473153" y="7565213"/>
            <a:ext cx="4574703" cy="3930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rgbClr val="002060"/>
                </a:solidFill>
                <a:latin typeface="BIZ UDP明朝 Medium" panose="02020500000000000000" pitchFamily="18" charset="-128"/>
                <a:ea typeface="BIZ UDP明朝 Medium" panose="02020500000000000000" pitchFamily="18" charset="-128"/>
              </a:rPr>
              <a:t>▶ お電話</a:t>
            </a:r>
            <a:r>
              <a:rPr kumimoji="1" lang="ja-JP" altLang="en-US" sz="1200" b="1" dirty="0">
                <a:solidFill>
                  <a:srgbClr val="002060"/>
                </a:solidFill>
                <a:latin typeface="BIZ UDP明朝 Medium" panose="02020500000000000000" pitchFamily="18" charset="-128"/>
                <a:ea typeface="BIZ UDP明朝 Medium" panose="02020500000000000000" pitchFamily="18" charset="-128"/>
              </a:rPr>
              <a:t>で： </a:t>
            </a:r>
            <a:r>
              <a:rPr kumimoji="1" lang="ja-JP" altLang="en-US" sz="1200" b="1" dirty="0" smtClean="0">
                <a:solidFill>
                  <a:srgbClr val="002060"/>
                </a:solidFill>
                <a:latin typeface="BIZ UDP明朝 Medium" panose="02020500000000000000" pitchFamily="18" charset="-128"/>
                <a:ea typeface="BIZ UDP明朝 Medium" panose="02020500000000000000" pitchFamily="18" charset="-128"/>
              </a:rPr>
              <a:t>総合</a:t>
            </a:r>
            <a:r>
              <a:rPr kumimoji="1" lang="ja-JP" altLang="en-US" sz="1200" b="1" dirty="0">
                <a:solidFill>
                  <a:srgbClr val="002060"/>
                </a:solidFill>
                <a:latin typeface="BIZ UDP明朝 Medium" panose="02020500000000000000" pitchFamily="18" charset="-128"/>
                <a:ea typeface="BIZ UDP明朝 Medium" panose="02020500000000000000" pitchFamily="18" charset="-128"/>
              </a:rPr>
              <a:t>受付　</a:t>
            </a:r>
            <a:r>
              <a:rPr kumimoji="1" lang="en-US" altLang="ja-JP" sz="1400" b="1" dirty="0" smtClean="0">
                <a:solidFill>
                  <a:srgbClr val="002060"/>
                </a:solidFill>
                <a:latin typeface="BIZ UDPゴシック" panose="020B0400000000000000" pitchFamily="50" charset="-128"/>
                <a:ea typeface="BIZ UDPゴシック" panose="020B0400000000000000" pitchFamily="50" charset="-128"/>
                <a:hlinkClick r:id="rId3"/>
              </a:rPr>
              <a:t>044-246-1962</a:t>
            </a:r>
            <a:r>
              <a:rPr kumimoji="1" lang="ja-JP" altLang="en-US" sz="1050" b="1" dirty="0">
                <a:solidFill>
                  <a:srgbClr val="002060"/>
                </a:solidFill>
                <a:latin typeface="BIZ UDP明朝 Medium" panose="02020500000000000000" pitchFamily="18" charset="-128"/>
                <a:ea typeface="BIZ UDP明朝 Medium" panose="02020500000000000000" pitchFamily="18" charset="-128"/>
              </a:rPr>
              <a:t>　</a:t>
            </a:r>
            <a:r>
              <a:rPr kumimoji="1" lang="ja-JP" altLang="en-US" sz="900" dirty="0">
                <a:solidFill>
                  <a:srgbClr val="002060"/>
                </a:solidFill>
                <a:latin typeface="BIZ UDP明朝 Medium" panose="02020500000000000000" pitchFamily="18" charset="-128"/>
                <a:ea typeface="BIZ UDP明朝 Medium" panose="02020500000000000000" pitchFamily="18" charset="-128"/>
              </a:rPr>
              <a:t>（平日</a:t>
            </a:r>
            <a:r>
              <a:rPr kumimoji="1" lang="en-US" altLang="ja-JP" sz="900" dirty="0">
                <a:solidFill>
                  <a:srgbClr val="002060"/>
                </a:solidFill>
                <a:latin typeface="BIZ UDP明朝 Medium" panose="02020500000000000000" pitchFamily="18" charset="-128"/>
                <a:ea typeface="BIZ UDP明朝 Medium" panose="02020500000000000000" pitchFamily="18" charset="-128"/>
              </a:rPr>
              <a:t>10</a:t>
            </a:r>
            <a:r>
              <a:rPr kumimoji="1" lang="ja-JP" altLang="en-US" sz="900" dirty="0">
                <a:solidFill>
                  <a:srgbClr val="002060"/>
                </a:solidFill>
                <a:latin typeface="BIZ UDP明朝 Medium" panose="02020500000000000000" pitchFamily="18" charset="-128"/>
                <a:ea typeface="BIZ UDP明朝 Medium" panose="02020500000000000000" pitchFamily="18" charset="-128"/>
              </a:rPr>
              <a:t>～</a:t>
            </a:r>
            <a:r>
              <a:rPr kumimoji="1" lang="en-US" altLang="ja-JP" sz="900" dirty="0" smtClean="0">
                <a:solidFill>
                  <a:srgbClr val="002060"/>
                </a:solidFill>
                <a:latin typeface="BIZ UDP明朝 Medium" panose="02020500000000000000" pitchFamily="18" charset="-128"/>
                <a:ea typeface="BIZ UDP明朝 Medium" panose="02020500000000000000" pitchFamily="18" charset="-128"/>
              </a:rPr>
              <a:t>17</a:t>
            </a:r>
            <a:r>
              <a:rPr kumimoji="1" lang="ja-JP" altLang="en-US" sz="900" dirty="0" smtClean="0">
                <a:solidFill>
                  <a:srgbClr val="002060"/>
                </a:solidFill>
                <a:latin typeface="BIZ UDP明朝 Medium" panose="02020500000000000000" pitchFamily="18" charset="-128"/>
                <a:ea typeface="BIZ UDP明朝 Medium" panose="02020500000000000000" pitchFamily="18" charset="-128"/>
              </a:rPr>
              <a:t>時</a:t>
            </a:r>
            <a:r>
              <a:rPr kumimoji="1" lang="ja-JP" altLang="en-US" sz="900" dirty="0">
                <a:solidFill>
                  <a:srgbClr val="002060"/>
                </a:solidFill>
                <a:latin typeface="BIZ UDP明朝 Medium" panose="02020500000000000000" pitchFamily="18" charset="-128"/>
                <a:ea typeface="BIZ UDP明朝 Medium" panose="02020500000000000000" pitchFamily="18" charset="-128"/>
              </a:rPr>
              <a:t>）</a:t>
            </a:r>
          </a:p>
        </p:txBody>
      </p:sp>
      <p:sp>
        <p:nvSpPr>
          <p:cNvPr id="17" name="正方形/長方形 16">
            <a:extLst>
              <a:ext uri="{FF2B5EF4-FFF2-40B4-BE49-F238E27FC236}">
                <a16:creationId xmlns:a16="http://schemas.microsoft.com/office/drawing/2014/main" id="{A409A905-5791-4A79-A9D8-FCB5761EC899}"/>
              </a:ext>
            </a:extLst>
          </p:cNvPr>
          <p:cNvSpPr/>
          <p:nvPr/>
        </p:nvSpPr>
        <p:spPr>
          <a:xfrm>
            <a:off x="473153" y="7921515"/>
            <a:ext cx="4883289" cy="3930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0600" indent="-990600"/>
            <a:r>
              <a:rPr kumimoji="1" lang="ja-JP" altLang="en-US" sz="1200" b="1" dirty="0" smtClean="0">
                <a:solidFill>
                  <a:srgbClr val="002060"/>
                </a:solidFill>
                <a:latin typeface="BIZ UDP明朝 Medium" panose="02020500000000000000" pitchFamily="18" charset="-128"/>
                <a:ea typeface="BIZ UDP明朝 Medium" panose="02020500000000000000" pitchFamily="18" charset="-128"/>
              </a:rPr>
              <a:t>▶ </a:t>
            </a:r>
            <a:r>
              <a:rPr kumimoji="1" lang="en-US" altLang="ja-JP" sz="1200" b="1" dirty="0" smtClean="0">
                <a:solidFill>
                  <a:srgbClr val="002060"/>
                </a:solidFill>
                <a:latin typeface="BIZ UDP明朝 Medium" panose="02020500000000000000" pitchFamily="18" charset="-128"/>
                <a:ea typeface="BIZ UDP明朝 Medium" panose="02020500000000000000" pitchFamily="18" charset="-128"/>
              </a:rPr>
              <a:t>HP</a:t>
            </a:r>
            <a:r>
              <a:rPr kumimoji="1" lang="ja-JP" altLang="en-US" sz="1200" b="1" dirty="0" smtClean="0">
                <a:solidFill>
                  <a:srgbClr val="002060"/>
                </a:solidFill>
                <a:latin typeface="BIZ UDP明朝 Medium" panose="02020500000000000000" pitchFamily="18" charset="-128"/>
                <a:ea typeface="BIZ UDP明朝 Medium" panose="02020500000000000000" pitchFamily="18" charset="-128"/>
              </a:rPr>
              <a:t>から： </a:t>
            </a:r>
            <a:r>
              <a:rPr kumimoji="1" lang="en-US" altLang="ja-JP" sz="1200" b="1" dirty="0">
                <a:solidFill>
                  <a:srgbClr val="002060"/>
                </a:solidFill>
                <a:latin typeface="BIZ UDPゴシック" panose="020B0400000000000000" pitchFamily="50" charset="-128"/>
                <a:ea typeface="BIZ UDPゴシック" panose="020B0400000000000000" pitchFamily="50" charset="-128"/>
                <a:hlinkClick r:id="rId4"/>
              </a:rPr>
              <a:t>https://kubotanouken-juken.com</a:t>
            </a:r>
            <a:r>
              <a:rPr kumimoji="1" lang="en-US" altLang="ja-JP" sz="1200" b="1" dirty="0" smtClean="0">
                <a:solidFill>
                  <a:srgbClr val="002060"/>
                </a:solidFill>
                <a:latin typeface="BIZ UDPゴシック" panose="020B0400000000000000" pitchFamily="50" charset="-128"/>
                <a:ea typeface="BIZ UDPゴシック" panose="020B0400000000000000" pitchFamily="50" charset="-128"/>
                <a:hlinkClick r:id="rId4"/>
              </a:rPr>
              <a:t>/</a:t>
            </a:r>
            <a:r>
              <a:rPr kumimoji="1" lang="ja-JP" altLang="en-US" sz="1200" b="1" dirty="0" smtClean="0">
                <a:solidFill>
                  <a:srgbClr val="002060"/>
                </a:solidFill>
                <a:latin typeface="BIZ UDP明朝 Medium" panose="02020500000000000000" pitchFamily="18" charset="-128"/>
                <a:ea typeface="BIZ UDP明朝 Medium" panose="02020500000000000000" pitchFamily="18" charset="-128"/>
              </a:rPr>
              <a:t>　</a:t>
            </a:r>
            <a:endParaRPr kumimoji="1" lang="en-US" altLang="ja-JP" sz="1100" b="1" dirty="0">
              <a:solidFill>
                <a:srgbClr val="002060"/>
              </a:solidFill>
              <a:latin typeface="BIZ UDPゴシック" panose="020B0400000000000000" pitchFamily="50" charset="-128"/>
              <a:ea typeface="BIZ UDPゴシック" panose="020B0400000000000000" pitchFamily="50" charset="-128"/>
            </a:endParaRPr>
          </a:p>
        </p:txBody>
      </p:sp>
      <p:grpSp>
        <p:nvGrpSpPr>
          <p:cNvPr id="18" name="グループ化 17"/>
          <p:cNvGrpSpPr/>
          <p:nvPr/>
        </p:nvGrpSpPr>
        <p:grpSpPr>
          <a:xfrm>
            <a:off x="6061088" y="7579415"/>
            <a:ext cx="841362" cy="811847"/>
            <a:chOff x="5783291" y="9189676"/>
            <a:chExt cx="841362" cy="811847"/>
          </a:xfrm>
        </p:grpSpPr>
        <p:pic>
          <p:nvPicPr>
            <p:cNvPr id="19" name="図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77294" y="9322313"/>
              <a:ext cx="631198" cy="631198"/>
            </a:xfrm>
            <a:prstGeom prst="rect">
              <a:avLst/>
            </a:prstGeom>
          </p:spPr>
        </p:pic>
        <p:sp>
          <p:nvSpPr>
            <p:cNvPr id="20" name="ホームベース 19"/>
            <p:cNvSpPr/>
            <p:nvPr/>
          </p:nvSpPr>
          <p:spPr>
            <a:xfrm>
              <a:off x="5786668" y="9202900"/>
              <a:ext cx="837985" cy="160779"/>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900"/>
                </a:lnSpc>
              </a:pPr>
              <a:r>
                <a:rPr kumimoji="1" lang="ja-JP" altLang="en-US" sz="800" b="1" dirty="0" smtClean="0">
                  <a:solidFill>
                    <a:srgbClr val="0070C0"/>
                  </a:solidFill>
                  <a:latin typeface="BIZ UDPゴシック" panose="020B0400000000000000" pitchFamily="50" charset="-128"/>
                  <a:ea typeface="BIZ UDPゴシック" panose="020B0400000000000000" pitchFamily="50" charset="-128"/>
                </a:rPr>
                <a:t>申込フォーム</a:t>
              </a:r>
              <a:endParaRPr kumimoji="1" lang="ja-JP" altLang="en-US" sz="800" b="1" dirty="0">
                <a:solidFill>
                  <a:srgbClr val="0070C0"/>
                </a:solidFill>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5783291" y="9189676"/>
              <a:ext cx="811847" cy="81184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p:nvGrpSpPr>
        <p:grpSpPr>
          <a:xfrm>
            <a:off x="5078375" y="7584183"/>
            <a:ext cx="855727" cy="811847"/>
            <a:chOff x="5065947" y="8923988"/>
            <a:chExt cx="855727" cy="811847"/>
          </a:xfrm>
        </p:grpSpPr>
        <p:grpSp>
          <p:nvGrpSpPr>
            <p:cNvPr id="23" name="グループ化 22"/>
            <p:cNvGrpSpPr/>
            <p:nvPr/>
          </p:nvGrpSpPr>
          <p:grpSpPr>
            <a:xfrm>
              <a:off x="5065947" y="8923988"/>
              <a:ext cx="855727" cy="811847"/>
              <a:chOff x="4774365" y="9192148"/>
              <a:chExt cx="855727" cy="811847"/>
            </a:xfrm>
          </p:grpSpPr>
          <p:sp>
            <p:nvSpPr>
              <p:cNvPr id="25" name="ホームベース 24"/>
              <p:cNvSpPr/>
              <p:nvPr/>
            </p:nvSpPr>
            <p:spPr>
              <a:xfrm>
                <a:off x="4774365" y="9211163"/>
                <a:ext cx="855727" cy="150739"/>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900"/>
                  </a:lnSpc>
                </a:pPr>
                <a:r>
                  <a:rPr lang="ja-JP" altLang="en-US" sz="800" b="1" dirty="0">
                    <a:solidFill>
                      <a:srgbClr val="0070C0"/>
                    </a:solidFill>
                    <a:latin typeface="BIZ UDPゴシック" panose="020B0400000000000000" pitchFamily="50" charset="-128"/>
                    <a:ea typeface="BIZ UDPゴシック" panose="020B0400000000000000" pitchFamily="50" charset="-128"/>
                  </a:rPr>
                  <a:t>ホームページ</a:t>
                </a:r>
                <a:endParaRPr kumimoji="1" lang="ja-JP" altLang="en-US" sz="800" b="1" dirty="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4790935" y="9192148"/>
                <a:ext cx="811847" cy="81184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4" name="図 23">
              <a:hlinkClick r:id="rId4"/>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84927" y="9066536"/>
              <a:ext cx="607026" cy="607026"/>
            </a:xfrm>
            <a:prstGeom prst="rect">
              <a:avLst/>
            </a:prstGeom>
          </p:spPr>
        </p:pic>
      </p:grpSp>
      <p:sp>
        <p:nvSpPr>
          <p:cNvPr id="27" name="正方形/長方形 26"/>
          <p:cNvSpPr/>
          <p:nvPr/>
        </p:nvSpPr>
        <p:spPr>
          <a:xfrm>
            <a:off x="486502" y="7049069"/>
            <a:ext cx="4581810" cy="502702"/>
          </a:xfrm>
          <a:prstGeom prst="rect">
            <a:avLst/>
          </a:prstGeom>
          <a:noFill/>
        </p:spPr>
        <p:txBody>
          <a:bodyPr wrap="square">
            <a:spAutoFit/>
          </a:bodyPr>
          <a:lstStyle/>
          <a:p>
            <a:pPr>
              <a:lnSpc>
                <a:spcPts val="1600"/>
              </a:lnSpc>
            </a:pPr>
            <a:r>
              <a:rPr lang="ja-JP" altLang="en-US" sz="1100" spc="120" dirty="0" smtClean="0">
                <a:ln w="15875">
                  <a:noFill/>
                </a:ln>
                <a:latin typeface="BIZ UDP明朝 Medium" panose="02020500000000000000" pitchFamily="18" charset="-128"/>
                <a:ea typeface="BIZ UDP明朝 Medium" panose="02020500000000000000" pitchFamily="18" charset="-128"/>
              </a:rPr>
              <a:t>校内生の方は、別途お渡ししますお申込用紙をご提出ください。</a:t>
            </a:r>
            <a:endParaRPr lang="en-US" altLang="ja-JP" sz="1100" spc="120" dirty="0" smtClean="0">
              <a:ln w="15875">
                <a:noFill/>
              </a:ln>
              <a:latin typeface="BIZ UDP明朝 Medium" panose="02020500000000000000" pitchFamily="18" charset="-128"/>
              <a:ea typeface="BIZ UDP明朝 Medium" panose="02020500000000000000" pitchFamily="18" charset="-128"/>
            </a:endParaRPr>
          </a:p>
          <a:p>
            <a:pPr>
              <a:lnSpc>
                <a:spcPts val="1600"/>
              </a:lnSpc>
            </a:pPr>
            <a:r>
              <a:rPr lang="ja-JP" altLang="en-US" sz="1100" spc="120" dirty="0">
                <a:ln w="15875">
                  <a:noFill/>
                </a:ln>
                <a:latin typeface="BIZ UDP明朝 Medium" panose="02020500000000000000" pitchFamily="18" charset="-128"/>
                <a:ea typeface="BIZ UDP明朝 Medium" panose="02020500000000000000" pitchFamily="18" charset="-128"/>
              </a:rPr>
              <a:t>一般生</a:t>
            </a:r>
            <a:r>
              <a:rPr lang="ja-JP" altLang="en-US" sz="1100" spc="120" dirty="0" smtClean="0">
                <a:ln w="15875">
                  <a:noFill/>
                </a:ln>
                <a:latin typeface="BIZ UDP明朝 Medium" panose="02020500000000000000" pitchFamily="18" charset="-128"/>
                <a:ea typeface="BIZ UDP明朝 Medium" panose="02020500000000000000" pitchFamily="18" charset="-128"/>
              </a:rPr>
              <a:t>の方は、下記の方法でお願いします。</a:t>
            </a:r>
            <a:endParaRPr lang="en-US" altLang="ja-JP" sz="1100" spc="120" dirty="0">
              <a:ln w="15875">
                <a:noFill/>
              </a:ln>
              <a:latin typeface="BIZ UDP明朝 Medium" panose="02020500000000000000" pitchFamily="18" charset="-128"/>
              <a:ea typeface="BIZ UDP明朝 Medium" panose="02020500000000000000" pitchFamily="18" charset="-128"/>
            </a:endParaRPr>
          </a:p>
        </p:txBody>
      </p:sp>
      <p:sp>
        <p:nvSpPr>
          <p:cNvPr id="28" name="正方形/長方形 27"/>
          <p:cNvSpPr/>
          <p:nvPr/>
        </p:nvSpPr>
        <p:spPr>
          <a:xfrm>
            <a:off x="4997450" y="7109353"/>
            <a:ext cx="1953773" cy="369332"/>
          </a:xfrm>
          <a:prstGeom prst="rect">
            <a:avLst/>
          </a:prstGeom>
          <a:noFill/>
          <a:ln>
            <a:solidFill>
              <a:srgbClr val="002060"/>
            </a:solidFill>
            <a:prstDash val="sysDot"/>
          </a:ln>
        </p:spPr>
        <p:txBody>
          <a:bodyPr wrap="square" lIns="36000" tIns="36000" rIns="36000">
            <a:spAutoFit/>
          </a:bodyPr>
          <a:lstStyle/>
          <a:p>
            <a:r>
              <a:rPr lang="ja-JP" altLang="en-US" sz="900" dirty="0" smtClean="0">
                <a:ln w="15875">
                  <a:noFill/>
                </a:ln>
                <a:latin typeface="BIZ UDP明朝 Medium" panose="02020500000000000000" pitchFamily="18" charset="-128"/>
                <a:ea typeface="BIZ UDP明朝 Medium" panose="02020500000000000000" pitchFamily="18" charset="-128"/>
              </a:rPr>
              <a:t>イベント申込を選択して、お問合わせ内容欄に「</a:t>
            </a:r>
            <a:r>
              <a:rPr lang="ja-JP" altLang="en-US" sz="900" dirty="0">
                <a:ln w="15875">
                  <a:noFill/>
                </a:ln>
                <a:latin typeface="BIZ UDP明朝 Medium" panose="02020500000000000000" pitchFamily="18" charset="-128"/>
                <a:ea typeface="BIZ UDP明朝 Medium" panose="02020500000000000000" pitchFamily="18" charset="-128"/>
              </a:rPr>
              <a:t>夏期</a:t>
            </a:r>
            <a:r>
              <a:rPr lang="ja-JP" altLang="en-US" sz="900" dirty="0" smtClean="0">
                <a:ln w="15875">
                  <a:noFill/>
                </a:ln>
                <a:latin typeface="BIZ UDP明朝 Medium" panose="02020500000000000000" pitchFamily="18" charset="-128"/>
                <a:ea typeface="BIZ UDP明朝 Medium" panose="02020500000000000000" pitchFamily="18" charset="-128"/>
              </a:rPr>
              <a:t>講習」とご入力ください。</a:t>
            </a:r>
            <a:endParaRPr lang="en-US" altLang="ja-JP" sz="900" dirty="0">
              <a:ln w="15875">
                <a:noFill/>
              </a:ln>
              <a:latin typeface="BIZ UDP明朝 Medium" panose="02020500000000000000" pitchFamily="18" charset="-128"/>
              <a:ea typeface="BIZ UDP明朝 Medium" panose="02020500000000000000" pitchFamily="18" charset="-128"/>
            </a:endParaRPr>
          </a:p>
        </p:txBody>
      </p:sp>
      <p:sp>
        <p:nvSpPr>
          <p:cNvPr id="2" name="角丸四角形 1"/>
          <p:cNvSpPr/>
          <p:nvPr/>
        </p:nvSpPr>
        <p:spPr>
          <a:xfrm>
            <a:off x="349250" y="6416675"/>
            <a:ext cx="6858000" cy="2286000"/>
          </a:xfrm>
          <a:prstGeom prst="roundRect">
            <a:avLst>
              <a:gd name="adj" fmla="val 68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3855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3971</TotalTime>
  <Words>1467</Words>
  <Application>Microsoft Office PowerPoint</Application>
  <PresentationFormat>ユーザー設定</PresentationFormat>
  <Paragraphs>239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BIZ UDP明朝 Medium</vt:lpstr>
      <vt:lpstr>Microsoft JhengHei</vt:lpstr>
      <vt:lpstr>ＭＳ Ｐゴシック</vt:lpstr>
      <vt:lpstr>游ゴシック</vt:lpstr>
      <vt:lpstr>Calibri</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城南ブレインパーク</dc:title>
  <dc:creator>坂井 花梨</dc:creator>
  <cp:lastModifiedBy>後藤 亜沙子</cp:lastModifiedBy>
  <cp:revision>403</cp:revision>
  <cp:lastPrinted>2023-05-29T06:04:47Z</cp:lastPrinted>
  <dcterms:created xsi:type="dcterms:W3CDTF">2020-12-09T09:52:25Z</dcterms:created>
  <dcterms:modified xsi:type="dcterms:W3CDTF">2023-06-08T09:19:54Z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2020-06-03T00:00:00Z</vt:filetime>
  </property>
  <property fmtid="{D5CDD505-2E9C-101B-9397-08002B2CF9AE}" pid="3" name="Creator">
    <vt:lpwstr>Microsoft® Word 2016</vt:lpwstr>
  </property>
  <property fmtid="{D5CDD505-2E9C-101B-9397-08002B2CF9AE}" pid="4" name="LastSaved">
    <vt:filetime>2020-12-09T00:00:00Z</vt:filetime>
  </property>
</Properties>
</file>